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9" r:id="rId2"/>
    <p:sldId id="303" r:id="rId3"/>
    <p:sldId id="306" r:id="rId4"/>
    <p:sldId id="305" r:id="rId5"/>
    <p:sldId id="263" r:id="rId6"/>
    <p:sldId id="260" r:id="rId7"/>
    <p:sldId id="261" r:id="rId8"/>
    <p:sldId id="262" r:id="rId9"/>
    <p:sldId id="265" r:id="rId10"/>
    <p:sldId id="264" r:id="rId11"/>
    <p:sldId id="268" r:id="rId12"/>
    <p:sldId id="269" r:id="rId13"/>
    <p:sldId id="270" r:id="rId14"/>
    <p:sldId id="271" r:id="rId15"/>
    <p:sldId id="273"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25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88AA"/>
    <a:srgbClr val="649DAA"/>
    <a:srgbClr val="90A5AA"/>
    <a:srgbClr val="C000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5032F-900B-A54D-8943-ABF9E42DB86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306F-8FB2-5D4C-B490-0B8DC0530D13}" type="slidenum">
              <a:rPr lang="en-US" smtClean="0"/>
              <a:t>‹#›</a:t>
            </a:fld>
            <a:endParaRPr lang="en-US"/>
          </a:p>
        </p:txBody>
      </p:sp>
    </p:spTree>
    <p:extLst>
      <p:ext uri="{BB962C8B-B14F-4D97-AF65-F5344CB8AC3E}">
        <p14:creationId xmlns:p14="http://schemas.microsoft.com/office/powerpoint/2010/main" val="360927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21</a:t>
            </a:fld>
            <a:endParaRPr lang="en-US"/>
          </a:p>
        </p:txBody>
      </p:sp>
    </p:spTree>
    <p:extLst>
      <p:ext uri="{BB962C8B-B14F-4D97-AF65-F5344CB8AC3E}">
        <p14:creationId xmlns:p14="http://schemas.microsoft.com/office/powerpoint/2010/main" val="39569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31</a:t>
            </a:fld>
            <a:endParaRPr lang="en-US"/>
          </a:p>
        </p:txBody>
      </p:sp>
    </p:spTree>
    <p:extLst>
      <p:ext uri="{BB962C8B-B14F-4D97-AF65-F5344CB8AC3E}">
        <p14:creationId xmlns:p14="http://schemas.microsoft.com/office/powerpoint/2010/main" val="2730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34</a:t>
            </a:fld>
            <a:endParaRPr lang="en-US"/>
          </a:p>
        </p:txBody>
      </p:sp>
    </p:spTree>
    <p:extLst>
      <p:ext uri="{BB962C8B-B14F-4D97-AF65-F5344CB8AC3E}">
        <p14:creationId xmlns:p14="http://schemas.microsoft.com/office/powerpoint/2010/main" val="125484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529B-05D2-B090-98FF-8CED999AD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4534F-B3C3-D98B-F7C5-EC1669219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3B3D45-C18C-AC0F-AD31-448F5C4D77E0}"/>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60E8BB3B-4989-298B-0D83-8F929F6EA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3C37-CC34-529B-51B2-D6BFA1C9AF0C}"/>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2064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7076-962A-A610-77B2-73081C3D90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03670-6366-73AD-79CD-2C62DC0ED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EF8EC-A87A-CC22-31C7-F62578F7F3C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5AD19F2-01D5-98ED-AEA9-DCBEF7701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4ED6F-73E9-CDCD-9064-123E4E9C3FA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49934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22F86-A9AC-A302-0402-E35BBC3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A8125-8C1F-1323-15ED-F704D99A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975E-BC94-7820-05C3-30D6757DB56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55DA0C03-F8E0-CAD5-6CF8-24E1F5D7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ADCFE-C0DE-BAFC-F20B-0B47D6FA824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8118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4E12-0672-DB54-3A6C-C27E08864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BB362-CC6A-1E4D-F2A1-6B7250CF0D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6FC04-CBFA-9DA1-C99C-B4B682413EDD}"/>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9088F2D1-CC38-662B-5AC7-8EECD48A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C6185-99F4-8BE4-2744-AD34EBF23A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067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BD-DC7F-B736-D0B8-387705A21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2E74E3-F316-1BBC-A3AE-B5B5A5411C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0F0EAE-AF40-BF33-2A17-8A03165D28E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2D26769-CDA8-6F48-F4FD-318F3E4AC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8A05-868E-6D41-CC20-7A1B880B620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47721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CCA3-3484-D299-0EC7-9912110AD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51B2-1EF1-C621-8345-0B20BED6F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51E18-BC3A-59FA-89C5-5562FEF4D3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D9B3-590D-F67F-BD8B-90032BE0DF1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DD0BCBB3-65DF-E329-0746-7F04EF88E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74AEA-CD0A-5EE7-4345-E74E75D256E7}"/>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0794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8B8-98CF-41BA-F19E-B7CA13B57F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22FAF-2415-322F-0AC2-428CFA7C4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96F9FC-5EBF-B382-283E-400CC1E48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F7F0A-4FE6-C5D7-63AB-1469FDD99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A53F5-75A1-FD5B-A3AA-5698250F3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D11B-A171-FC0C-2C09-C9596E900D2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8" name="Footer Placeholder 7">
            <a:extLst>
              <a:ext uri="{FF2B5EF4-FFF2-40B4-BE49-F238E27FC236}">
                <a16:creationId xmlns:a16="http://schemas.microsoft.com/office/drawing/2014/main" id="{19B79906-6D13-7FC9-EF68-9BA6C8B4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8FAE5-45AB-8401-4A78-FFE93CE7D34A}"/>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9965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0889-A894-3898-D5FD-A98E0F5C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F6AA6E-5A36-B06D-2F0E-DE58C48B561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4" name="Footer Placeholder 3">
            <a:extLst>
              <a:ext uri="{FF2B5EF4-FFF2-40B4-BE49-F238E27FC236}">
                <a16:creationId xmlns:a16="http://schemas.microsoft.com/office/drawing/2014/main" id="{0F07360B-0001-4E34-D4F1-1D36726C8B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C807D-B60B-C66D-69D6-1D90A0807576}"/>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6253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7DE44-555E-8A44-6685-70B92E7FF78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3" name="Footer Placeholder 2">
            <a:extLst>
              <a:ext uri="{FF2B5EF4-FFF2-40B4-BE49-F238E27FC236}">
                <a16:creationId xmlns:a16="http://schemas.microsoft.com/office/drawing/2014/main" id="{5DE6D830-CB91-2EFD-4134-6E5B0A5D7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2DBB-CEA2-33E1-90BD-CFBB5370D105}"/>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6477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29F1-1B21-5335-DE84-7417042DD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56D6D-BB03-BF6C-3EBA-ED99749F4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74E6C-ADCC-881A-1029-18CAA2169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F31E-D46B-6CFF-51A9-61C3A58E668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002911E2-285D-C2C9-AB1A-A43260663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EC836-C4F1-EC7A-FAC2-31EA1866E4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5343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8BA6-BDAC-480C-EF8B-A6E5DC690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B00E9E-351F-90DD-A13E-224871DFD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C611DB-A6B9-4879-F5F8-F2B6839C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20985-A3D4-2253-9319-E66B48EF670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E12DAFC2-CE46-B87E-1BD8-D7D7ED749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0C42F-8920-7B0C-5213-9051BC4C74E8}"/>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2035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759F0-699F-B2EA-CF34-4D3B7ADF4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E02440-881D-574B-EEEF-48406C9EB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15E72-1716-A64D-1D58-AD7ADD9AF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B20F04BD-F61E-A887-BAC8-E51346F44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9FAC9E-7BC3-42B0-B4B3-A8232F2C3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CFA240-272A-7C43-9411-73EF83C27C51}" type="slidenum">
              <a:rPr lang="en-US" smtClean="0"/>
              <a:t>‹#›</a:t>
            </a:fld>
            <a:endParaRPr lang="en-US"/>
          </a:p>
        </p:txBody>
      </p:sp>
    </p:spTree>
    <p:extLst>
      <p:ext uri="{BB962C8B-B14F-4D97-AF65-F5344CB8AC3E}">
        <p14:creationId xmlns:p14="http://schemas.microsoft.com/office/powerpoint/2010/main" val="397109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Users/llewellynfalco/Downloads/recordings/vlc-record-2024-03-28-01h45m59s-Blue%20Eye%20Samurai%201x8%20-%20Release%20by%20Wentworth_Miller-.mp4" TargetMode="External"/><Relationship Id="rId1" Type="http://schemas.microsoft.com/office/2007/relationships/media" Target="file:////Users/llewellynfalco/Downloads/recordings/vlc-record-2024-03-28-01h45m59s-Blue%20Eye%20Samurai%201x8%20-%20Release%20by%20Wentworth_Miller-.mp4"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B675-59B2-FA46-5456-8E10C758CDD2}"/>
              </a:ext>
            </a:extLst>
          </p:cNvPr>
          <p:cNvSpPr>
            <a:spLocks noGrp="1"/>
          </p:cNvSpPr>
          <p:nvPr>
            <p:ph type="ctrTitle"/>
          </p:nvPr>
        </p:nvSpPr>
        <p:spPr/>
        <p:txBody>
          <a:bodyPr/>
          <a:lstStyle/>
          <a:p>
            <a:r>
              <a:rPr lang="en-US" dirty="0" err="1"/>
              <a:t>ChatGPT</a:t>
            </a:r>
            <a:r>
              <a:rPr lang="en-US" dirty="0"/>
              <a:t> Prompting</a:t>
            </a:r>
          </a:p>
        </p:txBody>
      </p:sp>
      <p:sp>
        <p:nvSpPr>
          <p:cNvPr id="3" name="Subtitle 2">
            <a:extLst>
              <a:ext uri="{FF2B5EF4-FFF2-40B4-BE49-F238E27FC236}">
                <a16:creationId xmlns:a16="http://schemas.microsoft.com/office/drawing/2014/main" id="{D0D716A4-567C-F08F-1079-5AEC37EADB6C}"/>
              </a:ext>
            </a:extLst>
          </p:cNvPr>
          <p:cNvSpPr>
            <a:spLocks noGrp="1"/>
          </p:cNvSpPr>
          <p:nvPr>
            <p:ph type="subTitle" idx="1"/>
          </p:nvPr>
        </p:nvSpPr>
        <p:spPr/>
        <p:txBody>
          <a:bodyPr/>
          <a:lstStyle/>
          <a:p>
            <a:r>
              <a:rPr lang="en-US" dirty="0"/>
              <a:t>Llewellyn Falco</a:t>
            </a:r>
          </a:p>
        </p:txBody>
      </p:sp>
    </p:spTree>
    <p:extLst>
      <p:ext uri="{BB962C8B-B14F-4D97-AF65-F5344CB8AC3E}">
        <p14:creationId xmlns:p14="http://schemas.microsoft.com/office/powerpoint/2010/main" val="1574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err="1"/>
              <a:t>ChatGPT</a:t>
            </a:r>
            <a:r>
              <a:rPr lang="en-US" b="1" dirty="0"/>
              <a:t> </a:t>
            </a:r>
            <a:br>
              <a:rPr lang="en-US" b="1" dirty="0"/>
            </a:br>
            <a:r>
              <a:rPr lang="en-US" b="1" dirty="0">
                <a:solidFill>
                  <a:schemeClr val="tx1">
                    <a:lumMod val="50000"/>
                    <a:lumOff val="50000"/>
                  </a:schemeClr>
                </a:solidFill>
              </a:rPr>
              <a:t>What is the space we are playing in?</a:t>
            </a:r>
          </a:p>
        </p:txBody>
      </p:sp>
    </p:spTree>
    <p:extLst>
      <p:ext uri="{BB962C8B-B14F-4D97-AF65-F5344CB8AC3E}">
        <p14:creationId xmlns:p14="http://schemas.microsoft.com/office/powerpoint/2010/main" val="212734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Tree>
    <p:extLst>
      <p:ext uri="{BB962C8B-B14F-4D97-AF65-F5344CB8AC3E}">
        <p14:creationId xmlns:p14="http://schemas.microsoft.com/office/powerpoint/2010/main" val="38328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P spid="17" grpId="0" animBg="1"/>
      <p:bldP spid="19" grpId="0" animBg="1"/>
      <p:bldP spid="20" grpId="0" animBg="1"/>
      <p:bldP spid="21" grpId="0" animBg="1"/>
      <p:bldP spid="28" grpId="0" animBg="1"/>
      <p:bldP spid="29" grpId="0" animBg="1"/>
      <p:bldP spid="31" grpId="0" animBg="1"/>
      <p:bldP spid="35" grpId="0" animBg="1"/>
      <p:bldP spid="37" grpId="0" animBg="1"/>
      <p:bldP spid="39" grpId="0" animBg="1"/>
      <p:bldP spid="40" grpId="0" animBg="1"/>
      <p:bldP spid="41" grpId="0" animBg="1"/>
      <p:bldP spid="42" grpId="0" animBg="1"/>
      <p:bldP spid="43" grpId="0" animBg="1"/>
      <p:bldP spid="45" grpId="0" animBg="1"/>
      <p:bldP spid="47" grpId="0" animBg="1"/>
      <p:bldP spid="49" grpId="0" animBg="1"/>
      <p:bldP spid="50"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2" name="Pentagon 1">
            <a:extLst>
              <a:ext uri="{FF2B5EF4-FFF2-40B4-BE49-F238E27FC236}">
                <a16:creationId xmlns:a16="http://schemas.microsoft.com/office/drawing/2014/main" id="{DF04CABD-C1CD-0226-E090-155ED5055C88}"/>
              </a:ext>
            </a:extLst>
          </p:cNvPr>
          <p:cNvSpPr/>
          <p:nvPr/>
        </p:nvSpPr>
        <p:spPr>
          <a:xfrm>
            <a:off x="898131" y="1449034"/>
            <a:ext cx="2125009" cy="568270"/>
          </a:xfrm>
          <a:prstGeom prst="homePlate">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 name="Pentagon 3">
            <a:extLst>
              <a:ext uri="{FF2B5EF4-FFF2-40B4-BE49-F238E27FC236}">
                <a16:creationId xmlns:a16="http://schemas.microsoft.com/office/drawing/2014/main" id="{FE4A9275-61F2-FA5C-5581-2A0ADF101E07}"/>
              </a:ext>
            </a:extLst>
          </p:cNvPr>
          <p:cNvSpPr/>
          <p:nvPr/>
        </p:nvSpPr>
        <p:spPr>
          <a:xfrm>
            <a:off x="3183317" y="1801599"/>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Output Formatting</a:t>
            </a:r>
          </a:p>
        </p:txBody>
      </p:sp>
      <p:sp>
        <p:nvSpPr>
          <p:cNvPr id="5" name="Rounded Rectangle 4">
            <a:extLst>
              <a:ext uri="{FF2B5EF4-FFF2-40B4-BE49-F238E27FC236}">
                <a16:creationId xmlns:a16="http://schemas.microsoft.com/office/drawing/2014/main" id="{400333A8-687B-F68F-C83D-9000B0753E2C}"/>
              </a:ext>
            </a:extLst>
          </p:cNvPr>
          <p:cNvSpPr/>
          <p:nvPr/>
        </p:nvSpPr>
        <p:spPr>
          <a:xfrm>
            <a:off x="6072346" y="998057"/>
            <a:ext cx="1418897" cy="12507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20000"/>
                    <a:lumOff val="80000"/>
                  </a:schemeClr>
                </a:solidFill>
              </a:rPr>
              <a:t>LLM</a:t>
            </a:r>
            <a:endParaRPr lang="en-US" dirty="0">
              <a:solidFill>
                <a:schemeClr val="accent1">
                  <a:lumMod val="20000"/>
                  <a:lumOff val="80000"/>
                </a:schemeClr>
              </a:solidFill>
            </a:endParaRPr>
          </a:p>
        </p:txBody>
      </p:sp>
      <p:sp>
        <p:nvSpPr>
          <p:cNvPr id="6" name="Hexagon 5">
            <a:extLst>
              <a:ext uri="{FF2B5EF4-FFF2-40B4-BE49-F238E27FC236}">
                <a16:creationId xmlns:a16="http://schemas.microsoft.com/office/drawing/2014/main" id="{6BD037AF-EE9C-C472-01FD-73D0CDCD1A48}"/>
              </a:ext>
            </a:extLst>
          </p:cNvPr>
          <p:cNvSpPr/>
          <p:nvPr/>
        </p:nvSpPr>
        <p:spPr>
          <a:xfrm>
            <a:off x="8227651" y="1789242"/>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Code</a:t>
            </a:r>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15" name="Hexagon 14">
            <a:extLst>
              <a:ext uri="{FF2B5EF4-FFF2-40B4-BE49-F238E27FC236}">
                <a16:creationId xmlns:a16="http://schemas.microsoft.com/office/drawing/2014/main" id="{4976DBAB-E71F-2020-9A9B-CE975B52DFB1}"/>
              </a:ext>
            </a:extLst>
          </p:cNvPr>
          <p:cNvSpPr/>
          <p:nvPr/>
        </p:nvSpPr>
        <p:spPr>
          <a:xfrm>
            <a:off x="10013943" y="1575869"/>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Mermaid</a:t>
            </a:r>
          </a:p>
        </p:txBody>
      </p:sp>
    </p:spTree>
    <p:extLst>
      <p:ext uri="{BB962C8B-B14F-4D97-AF65-F5344CB8AC3E}">
        <p14:creationId xmlns:p14="http://schemas.microsoft.com/office/powerpoint/2010/main" val="1130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39" grpId="0" animBg="1"/>
      <p:bldP spid="39" grpId="1" animBg="1"/>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Markdown </a:t>
            </a:r>
            <a:br>
              <a:rPr lang="en-US" b="1" dirty="0"/>
            </a:br>
            <a:r>
              <a:rPr lang="en-US" b="1" dirty="0">
                <a:solidFill>
                  <a:schemeClr val="tx1">
                    <a:lumMod val="50000"/>
                    <a:lumOff val="50000"/>
                  </a:schemeClr>
                </a:solidFill>
              </a:rPr>
              <a:t>Basic formatting</a:t>
            </a:r>
          </a:p>
        </p:txBody>
      </p:sp>
    </p:spTree>
    <p:extLst>
      <p:ext uri="{BB962C8B-B14F-4D97-AF65-F5344CB8AC3E}">
        <p14:creationId xmlns:p14="http://schemas.microsoft.com/office/powerpoint/2010/main" val="2038946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295267" y="1989438"/>
            <a:ext cx="7886701" cy="2677656"/>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Tree>
    <p:extLst>
      <p:ext uri="{BB962C8B-B14F-4D97-AF65-F5344CB8AC3E}">
        <p14:creationId xmlns:p14="http://schemas.microsoft.com/office/powerpoint/2010/main" val="232354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Emphasi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1559902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st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5" name="!!Emp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2389104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nks">
            <a:extLst>
              <a:ext uri="{FF2B5EF4-FFF2-40B4-BE49-F238E27FC236}">
                <a16:creationId xmlns:a16="http://schemas.microsoft.com/office/drawing/2014/main" id="{1BB6A054-E644-C6E0-9B1A-D1B103302CC7}"/>
              </a:ext>
            </a:extLst>
          </p:cNvPr>
          <p:cNvSpPr txBox="1"/>
          <p:nvPr/>
        </p:nvSpPr>
        <p:spPr>
          <a:xfrm>
            <a:off x="3036673" y="2828836"/>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347B92B5-63C6-478D-3C94-1472199610CD}"/>
              </a:ext>
            </a:extLst>
          </p:cNvPr>
          <p:cNvCxnSpPr/>
          <p:nvPr/>
        </p:nvCxnSpPr>
        <p:spPr>
          <a:xfrm>
            <a:off x="2434282" y="4250725"/>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D26A5E9-FB78-49C6-CE17-F36DA74D6444}"/>
              </a:ext>
            </a:extLst>
          </p:cNvPr>
          <p:cNvCxnSpPr>
            <a:cxnSpLocks/>
          </p:cNvCxnSpPr>
          <p:nvPr/>
        </p:nvCxnSpPr>
        <p:spPr>
          <a:xfrm flipH="1">
            <a:off x="5725295" y="4254845"/>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80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Code">
            <a:extLst>
              <a:ext uri="{FF2B5EF4-FFF2-40B4-BE49-F238E27FC236}">
                <a16:creationId xmlns:a16="http://schemas.microsoft.com/office/drawing/2014/main" id="{1BB6A054-E644-C6E0-9B1A-D1B103302CC7}"/>
              </a:ext>
            </a:extLst>
          </p:cNvPr>
          <p:cNvSpPr txBox="1"/>
          <p:nvPr/>
        </p:nvSpPr>
        <p:spPr>
          <a:xfrm>
            <a:off x="3036673" y="2828836"/>
            <a:ext cx="7231792"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sp>
        <p:nvSpPr>
          <p:cNvPr id="6" name="!!Links">
            <a:extLst>
              <a:ext uri="{FF2B5EF4-FFF2-40B4-BE49-F238E27FC236}">
                <a16:creationId xmlns:a16="http://schemas.microsoft.com/office/drawing/2014/main" id="{7A0BF79B-AD77-79F1-4676-CEC7FC6F7498}"/>
              </a:ext>
            </a:extLst>
          </p:cNvPr>
          <p:cNvSpPr txBox="1"/>
          <p:nvPr/>
        </p:nvSpPr>
        <p:spPr>
          <a:xfrm>
            <a:off x="293472" y="2234967"/>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F1EF017A-491B-36E4-434C-18E680BA84E4}"/>
              </a:ext>
            </a:extLst>
          </p:cNvPr>
          <p:cNvCxnSpPr/>
          <p:nvPr/>
        </p:nvCxnSpPr>
        <p:spPr>
          <a:xfrm>
            <a:off x="2471352" y="4242488"/>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8137F79-72F0-48C7-12B7-48C142DEF8E6}"/>
              </a:ext>
            </a:extLst>
          </p:cNvPr>
          <p:cNvCxnSpPr>
            <a:cxnSpLocks/>
          </p:cNvCxnSpPr>
          <p:nvPr/>
        </p:nvCxnSpPr>
        <p:spPr>
          <a:xfrm flipH="1">
            <a:off x="4193057" y="4242488"/>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946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261B6A-33EF-A539-8BBF-5F004F46620B}"/>
              </a:ext>
            </a:extLst>
          </p:cNvPr>
          <p:cNvSpPr/>
          <p:nvPr/>
        </p:nvSpPr>
        <p:spPr>
          <a:xfrm>
            <a:off x="4485503" y="0"/>
            <a:ext cx="3040277" cy="15270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de">
            <a:extLst>
              <a:ext uri="{FF2B5EF4-FFF2-40B4-BE49-F238E27FC236}">
                <a16:creationId xmlns:a16="http://schemas.microsoft.com/office/drawing/2014/main" id="{1BB6A054-E644-C6E0-9B1A-D1B103302CC7}"/>
              </a:ext>
            </a:extLst>
          </p:cNvPr>
          <p:cNvSpPr txBox="1"/>
          <p:nvPr/>
        </p:nvSpPr>
        <p:spPr>
          <a:xfrm>
            <a:off x="4500435" y="2198642"/>
            <a:ext cx="3289986"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7" name="!!Emphasis">
            <a:extLst>
              <a:ext uri="{FF2B5EF4-FFF2-40B4-BE49-F238E27FC236}">
                <a16:creationId xmlns:a16="http://schemas.microsoft.com/office/drawing/2014/main" id="{739B6138-DD5F-7C28-0AB6-072487C85448}"/>
              </a:ext>
            </a:extLst>
          </p:cNvPr>
          <p:cNvSpPr txBox="1"/>
          <p:nvPr/>
        </p:nvSpPr>
        <p:spPr>
          <a:xfrm>
            <a:off x="7954662" y="295974"/>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8" name="!!Headers">
            <a:extLst>
              <a:ext uri="{FF2B5EF4-FFF2-40B4-BE49-F238E27FC236}">
                <a16:creationId xmlns:a16="http://schemas.microsoft.com/office/drawing/2014/main" id="{B0AD6DF2-F733-FA66-730F-51D5FA1136D9}"/>
              </a:ext>
            </a:extLst>
          </p:cNvPr>
          <p:cNvSpPr txBox="1"/>
          <p:nvPr/>
        </p:nvSpPr>
        <p:spPr>
          <a:xfrm>
            <a:off x="293988" y="295974"/>
            <a:ext cx="4191515" cy="273921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
        <p:nvSpPr>
          <p:cNvPr id="9" name="!!Links">
            <a:extLst>
              <a:ext uri="{FF2B5EF4-FFF2-40B4-BE49-F238E27FC236}">
                <a16:creationId xmlns:a16="http://schemas.microsoft.com/office/drawing/2014/main" id="{88574E1E-302A-5041-D40C-0D93BD01F55B}"/>
              </a:ext>
            </a:extLst>
          </p:cNvPr>
          <p:cNvSpPr txBox="1"/>
          <p:nvPr/>
        </p:nvSpPr>
        <p:spPr>
          <a:xfrm>
            <a:off x="293988" y="4395787"/>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10" name="!!Lists">
            <a:extLst>
              <a:ext uri="{FF2B5EF4-FFF2-40B4-BE49-F238E27FC236}">
                <a16:creationId xmlns:a16="http://schemas.microsoft.com/office/drawing/2014/main" id="{F9B4E611-2E95-06CA-92F5-7C5C2804868B}"/>
              </a:ext>
            </a:extLst>
          </p:cNvPr>
          <p:cNvSpPr txBox="1"/>
          <p:nvPr/>
        </p:nvSpPr>
        <p:spPr>
          <a:xfrm>
            <a:off x="8106029" y="4123666"/>
            <a:ext cx="3289987"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11" name="Title 3">
            <a:extLst>
              <a:ext uri="{FF2B5EF4-FFF2-40B4-BE49-F238E27FC236}">
                <a16:creationId xmlns:a16="http://schemas.microsoft.com/office/drawing/2014/main" id="{D749B15B-F780-2BF8-1784-8BA51FD0AAEE}"/>
              </a:ext>
            </a:extLst>
          </p:cNvPr>
          <p:cNvSpPr txBox="1">
            <a:spLocks/>
          </p:cNvSpPr>
          <p:nvPr/>
        </p:nvSpPr>
        <p:spPr>
          <a:xfrm>
            <a:off x="4649744" y="152090"/>
            <a:ext cx="274268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Markdown </a:t>
            </a:r>
            <a:br>
              <a:rPr lang="en-US" b="1" dirty="0"/>
            </a:br>
            <a:r>
              <a:rPr lang="en-US" b="1" dirty="0">
                <a:solidFill>
                  <a:schemeClr val="tx1">
                    <a:lumMod val="50000"/>
                    <a:lumOff val="50000"/>
                  </a:schemeClr>
                </a:solidFill>
              </a:rPr>
              <a:t>formatting</a:t>
            </a:r>
          </a:p>
        </p:txBody>
      </p:sp>
    </p:spTree>
    <p:extLst>
      <p:ext uri="{BB962C8B-B14F-4D97-AF65-F5344CB8AC3E}">
        <p14:creationId xmlns:p14="http://schemas.microsoft.com/office/powerpoint/2010/main" val="1746748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New Technology </a:t>
            </a:r>
            <a:br>
              <a:rPr lang="en-US" b="1" dirty="0"/>
            </a:br>
            <a:r>
              <a:rPr lang="en-US" b="1" dirty="0">
                <a:solidFill>
                  <a:schemeClr val="tx1">
                    <a:lumMod val="50000"/>
                    <a:lumOff val="50000"/>
                  </a:schemeClr>
                </a:solidFill>
              </a:rPr>
              <a:t>&amp; Battle</a:t>
            </a:r>
          </a:p>
        </p:txBody>
      </p:sp>
    </p:spTree>
    <p:extLst>
      <p:ext uri="{BB962C8B-B14F-4D97-AF65-F5344CB8AC3E}">
        <p14:creationId xmlns:p14="http://schemas.microsoft.com/office/powerpoint/2010/main" val="2686560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Stable Diffusion </a:t>
            </a:r>
            <a:br>
              <a:rPr lang="en-US" b="1" dirty="0"/>
            </a:br>
            <a:r>
              <a:rPr lang="en-US" b="1" dirty="0">
                <a:solidFill>
                  <a:schemeClr val="tx1">
                    <a:lumMod val="50000"/>
                    <a:lumOff val="50000"/>
                  </a:schemeClr>
                </a:solidFill>
              </a:rPr>
              <a:t>Images</a:t>
            </a:r>
          </a:p>
        </p:txBody>
      </p:sp>
    </p:spTree>
    <p:extLst>
      <p:ext uri="{BB962C8B-B14F-4D97-AF65-F5344CB8AC3E}">
        <p14:creationId xmlns:p14="http://schemas.microsoft.com/office/powerpoint/2010/main" val="742704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8C828-549F-E0CF-E0C4-21BC47F9E775}"/>
              </a:ext>
            </a:extLst>
          </p:cNvPr>
          <p:cNvSpPr txBox="1"/>
          <p:nvPr/>
        </p:nvSpPr>
        <p:spPr>
          <a:xfrm>
            <a:off x="95763" y="6115732"/>
            <a:ext cx="6725165" cy="646331"/>
          </a:xfrm>
          <a:prstGeom prst="rect">
            <a:avLst/>
          </a:prstGeom>
          <a:noFill/>
        </p:spPr>
        <p:txBody>
          <a:bodyPr wrap="square">
            <a:spAutoFit/>
          </a:bodyPr>
          <a:lstStyle/>
          <a:p>
            <a:r>
              <a:rPr lang="en-US" dirty="0">
                <a:effectLst/>
              </a:rPr>
              <a:t>Making an AI </a:t>
            </a:r>
            <a:r>
              <a:rPr lang="en-US" dirty="0" err="1">
                <a:effectLst/>
              </a:rPr>
              <a:t>Onlyfans</a:t>
            </a:r>
            <a:r>
              <a:rPr lang="en-US" dirty="0">
                <a:effectLst/>
              </a:rPr>
              <a:t> with Computer Science – </a:t>
            </a:r>
            <a:r>
              <a:rPr lang="en-US" b="0" dirty="0">
                <a:effectLst/>
                <a:latin typeface="Roboto" panose="020F0502020204030204" pitchFamily="34" charset="0"/>
              </a:rPr>
              <a:t>Nang</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p>
        </p:txBody>
      </p:sp>
      <p:pic>
        <p:nvPicPr>
          <p:cNvPr id="7" name="Picture 6">
            <a:extLst>
              <a:ext uri="{FF2B5EF4-FFF2-40B4-BE49-F238E27FC236}">
                <a16:creationId xmlns:a16="http://schemas.microsoft.com/office/drawing/2014/main" id="{38A6FB6A-9110-F57E-8AF0-8B038FD1F359}"/>
              </a:ext>
            </a:extLst>
          </p:cNvPr>
          <p:cNvPicPr>
            <a:picLocks noChangeAspect="1"/>
          </p:cNvPicPr>
          <p:nvPr/>
        </p:nvPicPr>
        <p:blipFill>
          <a:blip r:embed="rId3"/>
          <a:stretch>
            <a:fillRect/>
          </a:stretch>
        </p:blipFill>
        <p:spPr>
          <a:xfrm>
            <a:off x="-24178" y="0"/>
            <a:ext cx="12216178" cy="5660549"/>
          </a:xfrm>
          <a:prstGeom prst="rect">
            <a:avLst/>
          </a:prstGeom>
        </p:spPr>
      </p:pic>
    </p:spTree>
    <p:extLst>
      <p:ext uri="{BB962C8B-B14F-4D97-AF65-F5344CB8AC3E}">
        <p14:creationId xmlns:p14="http://schemas.microsoft.com/office/powerpoint/2010/main" val="31601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Huston JUG Logo</a:t>
            </a:r>
            <a:br>
              <a:rPr lang="en-US" b="1" dirty="0"/>
            </a:br>
            <a:r>
              <a:rPr lang="en-US" b="1" dirty="0">
                <a:solidFill>
                  <a:schemeClr val="tx1">
                    <a:lumMod val="50000"/>
                    <a:lumOff val="50000"/>
                  </a:schemeClr>
                </a:solidFill>
              </a:rPr>
              <a:t>Creating a Java User Group Logo</a:t>
            </a: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3091485"/>
            <a:ext cx="2875848" cy="2693773"/>
          </a:xfrm>
          <a:prstGeom prst="rect">
            <a:avLst/>
          </a:prstGeom>
        </p:spPr>
      </p:pic>
      <p:cxnSp>
        <p:nvCxnSpPr>
          <p:cNvPr id="6" name="Straight Arrow Connector 5">
            <a:extLst>
              <a:ext uri="{FF2B5EF4-FFF2-40B4-BE49-F238E27FC236}">
                <a16:creationId xmlns:a16="http://schemas.microsoft.com/office/drawing/2014/main" id="{CBD9D5D0-F697-EBFC-B57B-FA52D05D4058}"/>
              </a:ext>
            </a:extLst>
          </p:cNvPr>
          <p:cNvCxnSpPr>
            <a:cxnSpLocks/>
          </p:cNvCxnSpPr>
          <p:nvPr/>
        </p:nvCxnSpPr>
        <p:spPr>
          <a:xfrm>
            <a:off x="7574692" y="4959179"/>
            <a:ext cx="1553862"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4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51" name="Pentagon 50">
            <a:extLst>
              <a:ext uri="{FF2B5EF4-FFF2-40B4-BE49-F238E27FC236}">
                <a16:creationId xmlns:a16="http://schemas.microsoft.com/office/drawing/2014/main" id="{99E5295E-93E8-8CCE-67F3-651736B1444B}"/>
              </a:ext>
            </a:extLst>
          </p:cNvPr>
          <p:cNvSpPr/>
          <p:nvPr/>
        </p:nvSpPr>
        <p:spPr>
          <a:xfrm>
            <a:off x="32339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7" name="TextBox 6">
            <a:extLst>
              <a:ext uri="{FF2B5EF4-FFF2-40B4-BE49-F238E27FC236}">
                <a16:creationId xmlns:a16="http://schemas.microsoft.com/office/drawing/2014/main" id="{2FEB6C20-C985-8920-178C-57F9BDFA55D9}"/>
              </a:ext>
            </a:extLst>
          </p:cNvPr>
          <p:cNvSpPr txBox="1"/>
          <p:nvPr/>
        </p:nvSpPr>
        <p:spPr>
          <a:xfrm>
            <a:off x="2225330" y="2156939"/>
            <a:ext cx="2408454" cy="646331"/>
          </a:xfrm>
          <a:prstGeom prst="rect">
            <a:avLst/>
          </a:prstGeom>
          <a:noFill/>
        </p:spPr>
        <p:txBody>
          <a:bodyPr wrap="square">
            <a:spAutoFit/>
          </a:bodyPr>
          <a:lstStyle/>
          <a:p>
            <a:r>
              <a:rPr lang="en-US" b="0" i="0" dirty="0">
                <a:solidFill>
                  <a:srgbClr val="0D0D0D"/>
                </a:solidFill>
                <a:effectLst/>
                <a:highlight>
                  <a:srgbClr val="FFFFFF"/>
                </a:highlight>
                <a:latin typeface="Söhne"/>
              </a:rPr>
              <a:t>Please describe `duke` the java mascot</a:t>
            </a:r>
            <a:endParaRPr lang="en-US" dirty="0"/>
          </a:p>
        </p:txBody>
      </p:sp>
      <p:sp>
        <p:nvSpPr>
          <p:cNvPr id="22" name="TextBox 21">
            <a:extLst>
              <a:ext uri="{FF2B5EF4-FFF2-40B4-BE49-F238E27FC236}">
                <a16:creationId xmlns:a16="http://schemas.microsoft.com/office/drawing/2014/main" id="{4B3FDEA7-ADB4-849B-EB08-DC9DE231A1E9}"/>
              </a:ext>
            </a:extLst>
          </p:cNvPr>
          <p:cNvSpPr txBox="1"/>
          <p:nvPr/>
        </p:nvSpPr>
        <p:spPr>
          <a:xfrm>
            <a:off x="8282154" y="2021013"/>
            <a:ext cx="3190495" cy="1200329"/>
          </a:xfrm>
          <a:prstGeom prst="rect">
            <a:avLst/>
          </a:prstGeom>
          <a:noFill/>
        </p:spPr>
        <p:txBody>
          <a:bodyPr wrap="square">
            <a:spAutoFit/>
          </a:bodyPr>
          <a:lstStyle/>
          <a:p>
            <a:r>
              <a:rPr lang="en-US" b="0" i="0" dirty="0">
                <a:solidFill>
                  <a:srgbClr val="0D0D0D"/>
                </a:solidFill>
                <a:effectLst/>
                <a:highlight>
                  <a:srgbClr val="FFFFFF"/>
                </a:highlight>
                <a:latin typeface="Söhne"/>
              </a:rPr>
              <a:t>Duke is a small, friendly-looking cartoon character that represents the Java programming language. </a:t>
            </a:r>
            <a:endParaRPr lang="en-US" dirty="0"/>
          </a:p>
        </p:txBody>
      </p:sp>
      <p:sp>
        <p:nvSpPr>
          <p:cNvPr id="26" name="TextBox 25">
            <a:extLst>
              <a:ext uri="{FF2B5EF4-FFF2-40B4-BE49-F238E27FC236}">
                <a16:creationId xmlns:a16="http://schemas.microsoft.com/office/drawing/2014/main" id="{888F0F22-31C0-C144-CCCE-98B78ED85320}"/>
              </a:ext>
            </a:extLst>
          </p:cNvPr>
          <p:cNvSpPr txBox="1"/>
          <p:nvPr/>
        </p:nvSpPr>
        <p:spPr>
          <a:xfrm>
            <a:off x="2274696" y="3429532"/>
            <a:ext cx="2408454" cy="2862322"/>
          </a:xfrm>
          <a:prstGeom prst="rect">
            <a:avLst/>
          </a:prstGeom>
          <a:noFill/>
        </p:spPr>
        <p:txBody>
          <a:bodyPr wrap="square">
            <a:spAutoFit/>
          </a:bodyPr>
          <a:lstStyle/>
          <a:p>
            <a:r>
              <a:rPr lang="en-US" b="0" i="0" dirty="0">
                <a:solidFill>
                  <a:srgbClr val="0D0D0D"/>
                </a:solidFill>
                <a:effectLst/>
                <a:highlight>
                  <a:srgbClr val="FFFFFF"/>
                </a:highlight>
                <a:latin typeface="Söhne"/>
              </a:rPr>
              <a:t>Can you create me a logo for the Huston Java user group. I would like it to have a small, friendly-looking cartoon character that represents the Java programming language standing in front of an oil derrick</a:t>
            </a:r>
            <a:endParaRPr lang="en-US" dirty="0"/>
          </a:p>
        </p:txBody>
      </p:sp>
      <p:pic>
        <p:nvPicPr>
          <p:cNvPr id="2052" name="Picture 4" descr="The logo features a circular shape symbolizing unity and community. At its center, a friendly cartoon character embodies the Java programming language, smiling and dressed in a classic engineer or programmer outfit to signify technical expertise. This character stands in front of a stylized oil derrick, executed with bold lines and simple shapes to maintain recognizability while matching the cartoonish aesthetic. Above, &quot;HJUG&quot; is inscribed in a bold, modern font, signifying the Houston Java User Group. Beneath, &quot;Houston Java User Group&quot; is written in a smaller font for clarity. The color palette includes shades of green and blue to echo Houston's landscapes and skies, along with black and gray tones to nod to the oil industry, ensuring a cohesive and appealing design.">
            <a:extLst>
              <a:ext uri="{FF2B5EF4-FFF2-40B4-BE49-F238E27FC236}">
                <a16:creationId xmlns:a16="http://schemas.microsoft.com/office/drawing/2014/main" id="{AFC4A960-3D29-AA09-062C-700CF6045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659" y="3636659"/>
            <a:ext cx="1966784" cy="1966784"/>
          </a:xfrm>
          <a:prstGeom prst="rect">
            <a:avLst/>
          </a:prstGeom>
          <a:noFill/>
          <a:extLst>
            <a:ext uri="{909E8E84-426E-40DD-AFC4-6F175D3DCCD1}">
              <a14:hiddenFill xmlns:a14="http://schemas.microsoft.com/office/drawing/2010/main">
                <a:solidFill>
                  <a:srgbClr val="FFFFFF"/>
                </a:solidFill>
              </a14:hiddenFill>
            </a:ext>
          </a:extLst>
        </p:spPr>
      </p:pic>
      <p:sp>
        <p:nvSpPr>
          <p:cNvPr id="27" name="Pentagon 26">
            <a:extLst>
              <a:ext uri="{FF2B5EF4-FFF2-40B4-BE49-F238E27FC236}">
                <a16:creationId xmlns:a16="http://schemas.microsoft.com/office/drawing/2014/main" id="{C9317378-E645-B47D-7D1F-D68CC6B3DCA6}"/>
              </a:ext>
            </a:extLst>
          </p:cNvPr>
          <p:cNvSpPr/>
          <p:nvPr/>
        </p:nvSpPr>
        <p:spPr>
          <a:xfrm>
            <a:off x="3233949" y="2768516"/>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324665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Tree>
    <p:extLst>
      <p:ext uri="{BB962C8B-B14F-4D97-AF65-F5344CB8AC3E}">
        <p14:creationId xmlns:p14="http://schemas.microsoft.com/office/powerpoint/2010/main" val="30615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22" grpId="0"/>
      <p:bldP spid="26" grpId="0"/>
      <p:bldP spid="27"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7" name="TextBox 6">
            <a:extLst>
              <a:ext uri="{FF2B5EF4-FFF2-40B4-BE49-F238E27FC236}">
                <a16:creationId xmlns:a16="http://schemas.microsoft.com/office/drawing/2014/main" id="{2FEB6C20-C985-8920-178C-57F9BDFA55D9}"/>
              </a:ext>
            </a:extLst>
          </p:cNvPr>
          <p:cNvSpPr txBox="1"/>
          <p:nvPr/>
        </p:nvSpPr>
        <p:spPr>
          <a:xfrm>
            <a:off x="1184578" y="1434368"/>
            <a:ext cx="4328984" cy="646331"/>
          </a:xfrm>
          <a:prstGeom prst="rect">
            <a:avLst/>
          </a:prstGeom>
          <a:noFill/>
        </p:spPr>
        <p:txBody>
          <a:bodyPr wrap="square">
            <a:spAutoFit/>
          </a:bodyPr>
          <a:lstStyle/>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can you give me the image id for this image</a:t>
            </a:r>
            <a:endParaRPr lang="en-US" dirty="0"/>
          </a:p>
        </p:txBody>
      </p:sp>
      <p:sp>
        <p:nvSpPr>
          <p:cNvPr id="27" name="Pentagon 26">
            <a:extLst>
              <a:ext uri="{FF2B5EF4-FFF2-40B4-BE49-F238E27FC236}">
                <a16:creationId xmlns:a16="http://schemas.microsoft.com/office/drawing/2014/main" id="{C9317378-E645-B47D-7D1F-D68CC6B3DCA6}"/>
              </a:ext>
            </a:extLst>
          </p:cNvPr>
          <p:cNvSpPr/>
          <p:nvPr/>
        </p:nvSpPr>
        <p:spPr>
          <a:xfrm>
            <a:off x="3222306" y="94844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235696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4" name="TextBox 3">
            <a:extLst>
              <a:ext uri="{FF2B5EF4-FFF2-40B4-BE49-F238E27FC236}">
                <a16:creationId xmlns:a16="http://schemas.microsoft.com/office/drawing/2014/main" id="{E3E7E978-2357-BA1A-8C81-E508E3B8A00E}"/>
              </a:ext>
            </a:extLst>
          </p:cNvPr>
          <p:cNvSpPr txBox="1"/>
          <p:nvPr/>
        </p:nvSpPr>
        <p:spPr>
          <a:xfrm>
            <a:off x="8133659" y="1595855"/>
            <a:ext cx="3555833" cy="646331"/>
          </a:xfrm>
          <a:prstGeom prst="rect">
            <a:avLst/>
          </a:prstGeom>
          <a:noFill/>
        </p:spPr>
        <p:txBody>
          <a:bodyPr wrap="square">
            <a:spAutoFit/>
          </a:bodyPr>
          <a:lstStyle/>
          <a:p>
            <a:r>
              <a:rPr lang="en-US" b="0" i="0" dirty="0">
                <a:solidFill>
                  <a:srgbClr val="0D0D0D"/>
                </a:solidFill>
                <a:effectLst/>
                <a:highlight>
                  <a:srgbClr val="FFFFFF"/>
                </a:highlight>
                <a:latin typeface="Söhne"/>
              </a:rPr>
              <a:t>The image ID for this logo is </a:t>
            </a:r>
            <a:r>
              <a:rPr lang="en-US" b="1" i="0" dirty="0">
                <a:solidFill>
                  <a:srgbClr val="0D0D0D"/>
                </a:solidFill>
                <a:effectLst/>
                <a:highlight>
                  <a:srgbClr val="FFFFFF"/>
                </a:highlight>
                <a:latin typeface="Söhne"/>
              </a:rPr>
              <a:t>`</a:t>
            </a:r>
            <a:r>
              <a:rPr lang="en-US" b="1" dirty="0"/>
              <a:t>inRZXPkK4aviAVlE`</a:t>
            </a:r>
            <a:r>
              <a:rPr lang="en-US" b="0" i="0" dirty="0">
                <a:solidFill>
                  <a:srgbClr val="0D0D0D"/>
                </a:solidFill>
                <a:effectLst/>
                <a:highlight>
                  <a:srgbClr val="FFFFFF"/>
                </a:highlight>
                <a:latin typeface="Söhne"/>
              </a:rPr>
              <a:t>.</a:t>
            </a:r>
            <a:endParaRPr lang="en-US" dirty="0"/>
          </a:p>
        </p:txBody>
      </p:sp>
      <p:sp>
        <p:nvSpPr>
          <p:cNvPr id="6" name="Hexagon 5">
            <a:extLst>
              <a:ext uri="{FF2B5EF4-FFF2-40B4-BE49-F238E27FC236}">
                <a16:creationId xmlns:a16="http://schemas.microsoft.com/office/drawing/2014/main" id="{F713ACF7-5F74-3CB2-8668-E68E18147CFB}"/>
              </a:ext>
            </a:extLst>
          </p:cNvPr>
          <p:cNvSpPr/>
          <p:nvPr/>
        </p:nvSpPr>
        <p:spPr>
          <a:xfrm>
            <a:off x="8282154" y="99805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9" name="Pentagon 8">
            <a:extLst>
              <a:ext uri="{FF2B5EF4-FFF2-40B4-BE49-F238E27FC236}">
                <a16:creationId xmlns:a16="http://schemas.microsoft.com/office/drawing/2014/main" id="{55BB8618-0A07-E1E0-001D-ED8149DD1F3A}"/>
              </a:ext>
            </a:extLst>
          </p:cNvPr>
          <p:cNvSpPr/>
          <p:nvPr/>
        </p:nvSpPr>
        <p:spPr>
          <a:xfrm>
            <a:off x="3241838" y="22301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11" name="TextBox 10">
            <a:extLst>
              <a:ext uri="{FF2B5EF4-FFF2-40B4-BE49-F238E27FC236}">
                <a16:creationId xmlns:a16="http://schemas.microsoft.com/office/drawing/2014/main" id="{C527F688-1ABA-3BBA-863D-1369B1E09DA0}"/>
              </a:ext>
            </a:extLst>
          </p:cNvPr>
          <p:cNvSpPr txBox="1"/>
          <p:nvPr/>
        </p:nvSpPr>
        <p:spPr>
          <a:xfrm>
            <a:off x="629840" y="2893916"/>
            <a:ext cx="4821937" cy="646331"/>
          </a:xfrm>
          <a:prstGeom prst="rect">
            <a:avLst/>
          </a:prstGeom>
          <a:noFill/>
        </p:spPr>
        <p:txBody>
          <a:bodyPr wrap="square">
            <a:spAutoFit/>
          </a:bodyPr>
          <a:lstStyle/>
          <a:p>
            <a:r>
              <a:rPr lang="en-US" b="0" i="0" dirty="0">
                <a:solidFill>
                  <a:srgbClr val="0D0D0D"/>
                </a:solidFill>
                <a:effectLst/>
                <a:highlight>
                  <a:srgbClr val="FFFFFF"/>
                </a:highlight>
                <a:latin typeface="Söhne"/>
              </a:rPr>
              <a:t>can you redraw int the style of </a:t>
            </a:r>
            <a:r>
              <a:rPr lang="en-US" b="1" i="0" dirty="0">
                <a:solidFill>
                  <a:srgbClr val="0D0D0D"/>
                </a:solidFill>
                <a:effectLst/>
                <a:highlight>
                  <a:srgbClr val="FFFFFF"/>
                </a:highlight>
                <a:latin typeface="Söhne"/>
              </a:rPr>
              <a:t>inRZXPkK4aviAVlE</a:t>
            </a:r>
          </a:p>
          <a:p>
            <a:r>
              <a:rPr lang="en-US" b="0" i="0" dirty="0">
                <a:solidFill>
                  <a:srgbClr val="0D0D0D"/>
                </a:solidFill>
                <a:effectLst/>
                <a:highlight>
                  <a:srgbClr val="FFFFFF"/>
                </a:highlight>
                <a:latin typeface="Söhne"/>
              </a:rPr>
              <a:t> but without the person</a:t>
            </a:r>
            <a:endParaRPr lang="en-US" dirty="0"/>
          </a:p>
        </p:txBody>
      </p:sp>
      <p:pic>
        <p:nvPicPr>
          <p:cNvPr id="15" name="Picture 14" descr="A logo of a oil rig&#10;&#10;Description automatically generated">
            <a:extLst>
              <a:ext uri="{FF2B5EF4-FFF2-40B4-BE49-F238E27FC236}">
                <a16:creationId xmlns:a16="http://schemas.microsoft.com/office/drawing/2014/main" id="{D97DA8C0-004D-A918-2A32-E1F7E8391604}"/>
              </a:ext>
            </a:extLst>
          </p:cNvPr>
          <p:cNvPicPr>
            <a:picLocks noChangeAspect="1"/>
          </p:cNvPicPr>
          <p:nvPr/>
        </p:nvPicPr>
        <p:blipFill rotWithShape="1">
          <a:blip r:embed="rId3"/>
          <a:srcRect l="-21940" t="-2222" r="-15966" b="-5207"/>
          <a:stretch/>
        </p:blipFill>
        <p:spPr>
          <a:xfrm>
            <a:off x="7781111" y="2875417"/>
            <a:ext cx="2727283" cy="2124568"/>
          </a:xfrm>
          <a:prstGeom prst="rect">
            <a:avLst/>
          </a:prstGeom>
        </p:spPr>
      </p:pic>
      <p:pic>
        <p:nvPicPr>
          <p:cNvPr id="16" name="Picture 15">
            <a:extLst>
              <a:ext uri="{FF2B5EF4-FFF2-40B4-BE49-F238E27FC236}">
                <a16:creationId xmlns:a16="http://schemas.microsoft.com/office/drawing/2014/main" id="{584743CD-4D41-A5D4-E38B-9B951E545935}"/>
              </a:ext>
            </a:extLst>
          </p:cNvPr>
          <p:cNvPicPr>
            <a:picLocks noChangeAspect="1"/>
          </p:cNvPicPr>
          <p:nvPr/>
        </p:nvPicPr>
        <p:blipFill>
          <a:blip r:embed="rId4"/>
          <a:stretch>
            <a:fillRect/>
          </a:stretch>
        </p:blipFill>
        <p:spPr>
          <a:xfrm>
            <a:off x="10100443" y="3035546"/>
            <a:ext cx="1901723" cy="1781322"/>
          </a:xfrm>
          <a:prstGeom prst="rect">
            <a:avLst/>
          </a:prstGeom>
        </p:spPr>
      </p:pic>
    </p:spTree>
    <p:extLst>
      <p:ext uri="{BB962C8B-B14F-4D97-AF65-F5344CB8AC3E}">
        <p14:creationId xmlns:p14="http://schemas.microsoft.com/office/powerpoint/2010/main" val="74759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 grpId="0"/>
      <p:bldP spid="6" grpId="0" animBg="1"/>
      <p:bldP spid="9"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94F8A-0C3E-EFA2-D20B-7DD7608FD535}"/>
              </a:ext>
            </a:extLst>
          </p:cNvPr>
          <p:cNvPicPr>
            <a:picLocks noChangeAspect="1"/>
          </p:cNvPicPr>
          <p:nvPr/>
        </p:nvPicPr>
        <p:blipFill>
          <a:blip r:embed="rId2"/>
          <a:stretch>
            <a:fillRect/>
          </a:stretch>
        </p:blipFill>
        <p:spPr>
          <a:xfrm>
            <a:off x="-26809" y="753761"/>
            <a:ext cx="12216937" cy="5263979"/>
          </a:xfrm>
          <a:prstGeom prst="rect">
            <a:avLst/>
          </a:prstGeom>
        </p:spPr>
      </p:pic>
    </p:spTree>
    <p:extLst>
      <p:ext uri="{BB962C8B-B14F-4D97-AF65-F5344CB8AC3E}">
        <p14:creationId xmlns:p14="http://schemas.microsoft.com/office/powerpoint/2010/main" val="175011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1210962"/>
            <a:ext cx="10538254" cy="4584357"/>
          </a:xfrm>
        </p:spPr>
        <p:txBody>
          <a:bodyPr>
            <a:normAutofit/>
          </a:bodyPr>
          <a:lstStyle/>
          <a:p>
            <a:r>
              <a:rPr lang="en-US" b="1" dirty="0"/>
              <a:t>Iterative Process</a:t>
            </a:r>
            <a:br>
              <a:rPr lang="en-US" b="1" dirty="0"/>
            </a:br>
            <a:br>
              <a:rPr lang="en-US" b="1" dirty="0"/>
            </a:br>
            <a:r>
              <a:rPr lang="en-US" b="1" dirty="0"/>
              <a:t>Image ID</a:t>
            </a:r>
            <a:br>
              <a:rPr lang="en-US" b="1" dirty="0"/>
            </a:br>
            <a:br>
              <a:rPr lang="en-US" b="1" dirty="0"/>
            </a:br>
            <a:r>
              <a:rPr lang="en-US" b="1" dirty="0"/>
              <a:t>Creating Pieces of the whole</a:t>
            </a:r>
            <a:br>
              <a:rPr lang="en-US" b="1" dirty="0"/>
            </a:br>
            <a:r>
              <a:rPr lang="en-US" sz="2800" b="1" dirty="0">
                <a:solidFill>
                  <a:schemeClr val="tx1">
                    <a:lumMod val="50000"/>
                    <a:lumOff val="50000"/>
                  </a:schemeClr>
                </a:solidFill>
              </a:rPr>
              <a:t>(Layout + Center Graphic)</a:t>
            </a:r>
            <a:endParaRPr lang="en-US" b="1" dirty="0">
              <a:solidFill>
                <a:schemeClr val="tx1">
                  <a:lumMod val="50000"/>
                  <a:lumOff val="50000"/>
                </a:schemeClr>
              </a:solidFill>
            </a:endParaRP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1744598"/>
            <a:ext cx="2875848" cy="2693773"/>
          </a:xfrm>
          <a:prstGeom prst="rect">
            <a:avLst/>
          </a:prstGeom>
        </p:spPr>
      </p:pic>
    </p:spTree>
    <p:extLst>
      <p:ext uri="{BB962C8B-B14F-4D97-AF65-F5344CB8AC3E}">
        <p14:creationId xmlns:p14="http://schemas.microsoft.com/office/powerpoint/2010/main" val="3494197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Iterative vs Single Shot</a:t>
            </a:r>
            <a:br>
              <a:rPr lang="en-US" b="1" dirty="0"/>
            </a:br>
            <a:r>
              <a:rPr lang="en-US" b="1" dirty="0">
                <a:solidFill>
                  <a:schemeClr val="tx1">
                    <a:lumMod val="50000"/>
                    <a:lumOff val="50000"/>
                  </a:schemeClr>
                </a:solidFill>
              </a:rPr>
              <a:t>Comparing results</a:t>
            </a:r>
          </a:p>
        </p:txBody>
      </p:sp>
    </p:spTree>
    <p:extLst>
      <p:ext uri="{BB962C8B-B14F-4D97-AF65-F5344CB8AC3E}">
        <p14:creationId xmlns:p14="http://schemas.microsoft.com/office/powerpoint/2010/main" val="1597646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types of text&#10;&#10;Description automatically generated with medium confidence">
            <a:extLst>
              <a:ext uri="{FF2B5EF4-FFF2-40B4-BE49-F238E27FC236}">
                <a16:creationId xmlns:a16="http://schemas.microsoft.com/office/drawing/2014/main" id="{7886C650-A1C6-A57D-1AFC-4074B57AE4B4}"/>
              </a:ext>
            </a:extLst>
          </p:cNvPr>
          <p:cNvPicPr>
            <a:picLocks noChangeAspect="1"/>
          </p:cNvPicPr>
          <p:nvPr/>
        </p:nvPicPr>
        <p:blipFill>
          <a:blip r:embed="rId2"/>
          <a:stretch>
            <a:fillRect/>
          </a:stretch>
        </p:blipFill>
        <p:spPr>
          <a:xfrm>
            <a:off x="0" y="0"/>
            <a:ext cx="12192000" cy="6091832"/>
          </a:xfrm>
          <a:prstGeom prst="rect">
            <a:avLst/>
          </a:prstGeom>
        </p:spPr>
      </p:pic>
      <p:sp>
        <p:nvSpPr>
          <p:cNvPr id="5" name="TextBox 4">
            <a:extLst>
              <a:ext uri="{FF2B5EF4-FFF2-40B4-BE49-F238E27FC236}">
                <a16:creationId xmlns:a16="http://schemas.microsoft.com/office/drawing/2014/main" id="{00260A49-79A5-0DA1-07EE-4AEBBD0C94DD}"/>
              </a:ext>
            </a:extLst>
          </p:cNvPr>
          <p:cNvSpPr txBox="1"/>
          <p:nvPr/>
        </p:nvSpPr>
        <p:spPr>
          <a:xfrm>
            <a:off x="95763" y="6186906"/>
            <a:ext cx="6725165" cy="646331"/>
          </a:xfrm>
          <a:prstGeom prst="rect">
            <a:avLst/>
          </a:prstGeom>
          <a:noFill/>
        </p:spPr>
        <p:txBody>
          <a:bodyPr wrap="square">
            <a:spAutoFit/>
          </a:bodyPr>
          <a:lstStyle/>
          <a:p>
            <a:r>
              <a:rPr lang="en-US" dirty="0">
                <a:effectLst/>
              </a:rPr>
              <a:t>What's next for AI agentic workflows ft. Andrew Ng of AI Fund</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/sal78ACtGTc?si=Fnfogzue8nyLu4br&amp;t=189</a:t>
            </a:r>
          </a:p>
        </p:txBody>
      </p:sp>
      <p:grpSp>
        <p:nvGrpSpPr>
          <p:cNvPr id="20" name="Group 19">
            <a:extLst>
              <a:ext uri="{FF2B5EF4-FFF2-40B4-BE49-F238E27FC236}">
                <a16:creationId xmlns:a16="http://schemas.microsoft.com/office/drawing/2014/main" id="{BC10E14C-8484-DF7F-9129-283AB8BC62EB}"/>
              </a:ext>
            </a:extLst>
          </p:cNvPr>
          <p:cNvGrpSpPr/>
          <p:nvPr/>
        </p:nvGrpSpPr>
        <p:grpSpPr>
          <a:xfrm>
            <a:off x="1594022" y="2304510"/>
            <a:ext cx="4077729" cy="1921501"/>
            <a:chOff x="1594022" y="2304510"/>
            <a:chExt cx="4077729" cy="1921501"/>
          </a:xfrm>
        </p:grpSpPr>
        <p:sp>
          <p:nvSpPr>
            <p:cNvPr id="7" name="Right Brace 6">
              <a:extLst>
                <a:ext uri="{FF2B5EF4-FFF2-40B4-BE49-F238E27FC236}">
                  <a16:creationId xmlns:a16="http://schemas.microsoft.com/office/drawing/2014/main" id="{D4D22754-B2EA-FFDD-1616-2BD58AE4B70A}"/>
                </a:ext>
              </a:extLst>
            </p:cNvPr>
            <p:cNvSpPr/>
            <p:nvPr/>
          </p:nvSpPr>
          <p:spPr>
            <a:xfrm rot="16200000">
              <a:off x="3262184" y="636348"/>
              <a:ext cx="741405" cy="4077729"/>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9E9402B-5CE6-B488-7838-96367E65D7FD}"/>
                </a:ext>
              </a:extLst>
            </p:cNvPr>
            <p:cNvCxnSpPr/>
            <p:nvPr/>
          </p:nvCxnSpPr>
          <p:spPr>
            <a:xfrm>
              <a:off x="5671751" y="3045915"/>
              <a:ext cx="0" cy="1180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8B704363-CAD0-4F18-AF95-5FFC42EFBE90}"/>
              </a:ext>
            </a:extLst>
          </p:cNvPr>
          <p:cNvCxnSpPr>
            <a:cxnSpLocks/>
          </p:cNvCxnSpPr>
          <p:nvPr/>
        </p:nvCxnSpPr>
        <p:spPr>
          <a:xfrm>
            <a:off x="6008989" y="1892617"/>
            <a:ext cx="1022522" cy="1153298"/>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2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Agile2024 Submission</a:t>
            </a:r>
            <a:br>
              <a:rPr lang="en-US" b="1" dirty="0"/>
            </a:br>
            <a:r>
              <a:rPr lang="en-US" b="1" dirty="0">
                <a:solidFill>
                  <a:schemeClr val="tx1">
                    <a:lumMod val="50000"/>
                    <a:lumOff val="50000"/>
                  </a:schemeClr>
                </a:solidFill>
              </a:rPr>
              <a:t>Using a ghost writer</a:t>
            </a:r>
          </a:p>
        </p:txBody>
      </p:sp>
    </p:spTree>
    <p:extLst>
      <p:ext uri="{BB962C8B-B14F-4D97-AF65-F5344CB8AC3E}">
        <p14:creationId xmlns:p14="http://schemas.microsoft.com/office/powerpoint/2010/main" val="175113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lc-record-2024-03-28-01h45m59s-Blue Eye Samurai 1x8 - Release by Wentworth_Miller-.mp4">
            <a:hlinkClick r:id="" action="ppaction://media"/>
            <a:extLst>
              <a:ext uri="{FF2B5EF4-FFF2-40B4-BE49-F238E27FC236}">
                <a16:creationId xmlns:a16="http://schemas.microsoft.com/office/drawing/2014/main" id="{96CA6621-C967-22FA-87B8-5CB4997AE826}"/>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99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646331"/>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Write me a session submission for agile 2024.</a:t>
            </a:r>
          </a:p>
          <a:p>
            <a:pPr algn="ctr"/>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3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051079"/>
            <a:ext cx="4520189" cy="3416320"/>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interview me about my session for agile 2024.</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1. Ask questions 1 at a time. </a:t>
            </a:r>
          </a:p>
          <a:p>
            <a:r>
              <a:rPr lang="en-US" b="0" i="0" dirty="0">
                <a:solidFill>
                  <a:srgbClr val="0D0D0D"/>
                </a:solidFill>
                <a:effectLst/>
                <a:highlight>
                  <a:srgbClr val="FFFFFF"/>
                </a:highlight>
                <a:latin typeface="Söhne"/>
              </a:rPr>
              <a:t>2. Keeping asking questions until you know enough to craft a session submission. </a:t>
            </a:r>
          </a:p>
          <a:p>
            <a:r>
              <a:rPr lang="en-US" dirty="0">
                <a:solidFill>
                  <a:srgbClr val="0D0D0D"/>
                </a:solidFill>
                <a:highlight>
                  <a:srgbClr val="FFFFFF"/>
                </a:highlight>
                <a:latin typeface="Söhne"/>
              </a:rPr>
              <a:t>3. </a:t>
            </a:r>
            <a:r>
              <a:rPr lang="en-US" b="0" i="0" dirty="0">
                <a:solidFill>
                  <a:srgbClr val="0D0D0D"/>
                </a:solidFill>
                <a:effectLst/>
                <a:highlight>
                  <a:srgbClr val="FFFFFF"/>
                </a:highlight>
                <a:latin typeface="Söhne"/>
              </a:rPr>
              <a:t>When you do say "I'm ready, is there anything else”</a:t>
            </a:r>
          </a:p>
          <a:p>
            <a:r>
              <a:rPr lang="en-US" dirty="0">
                <a:solidFill>
                  <a:srgbClr val="0D0D0D"/>
                </a:solidFill>
                <a:highlight>
                  <a:srgbClr val="FFFFFF"/>
                </a:highlight>
                <a:latin typeface="Söhne"/>
              </a:rPr>
              <a:t>4.</a:t>
            </a:r>
            <a:r>
              <a:rPr lang="en-US" b="0" i="0" dirty="0">
                <a:solidFill>
                  <a:srgbClr val="0D0D0D"/>
                </a:solidFill>
                <a:effectLst/>
                <a:highlight>
                  <a:srgbClr val="FFFFFF"/>
                </a:highlight>
                <a:latin typeface="Söhne"/>
              </a:rPr>
              <a:t> If this makes sense, start with the 1st question.</a:t>
            </a:r>
            <a:br>
              <a:rPr lang="en-US" b="0" i="0" dirty="0">
                <a:solidFill>
                  <a:srgbClr val="0D0D0D"/>
                </a:solidFill>
                <a:effectLst/>
                <a:highlight>
                  <a:srgbClr val="FFFFFF"/>
                </a:highlight>
                <a:latin typeface="Söhne"/>
              </a:rPr>
            </a:br>
            <a:endParaRPr lang="en-US" b="0" i="0" dirty="0">
              <a:solidFill>
                <a:srgbClr val="0D0D0D"/>
              </a:solidFill>
              <a:effectLst/>
              <a:highlight>
                <a:srgbClr val="FFFFFF"/>
              </a:highlight>
              <a:latin typeface="Söhne"/>
            </a:endParaRPr>
          </a:p>
          <a:p>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2" name="TextBox 1">
            <a:extLst>
              <a:ext uri="{FF2B5EF4-FFF2-40B4-BE49-F238E27FC236}">
                <a16:creationId xmlns:a16="http://schemas.microsoft.com/office/drawing/2014/main" id="{4719CA7B-CCB6-DC32-5C08-EC197B852537}"/>
              </a:ext>
            </a:extLst>
          </p:cNvPr>
          <p:cNvSpPr txBox="1"/>
          <p:nvPr/>
        </p:nvSpPr>
        <p:spPr>
          <a:xfrm>
            <a:off x="8282154" y="2154977"/>
            <a:ext cx="2245803" cy="369332"/>
          </a:xfrm>
          <a:prstGeom prst="rect">
            <a:avLst/>
          </a:prstGeom>
          <a:noFill/>
        </p:spPr>
        <p:txBody>
          <a:bodyPr wrap="square">
            <a:spAutoFit/>
          </a:bodyPr>
          <a:lstStyle/>
          <a:p>
            <a:r>
              <a:rPr lang="en-US" dirty="0">
                <a:solidFill>
                  <a:srgbClr val="0D0D0D"/>
                </a:solidFill>
                <a:highlight>
                  <a:srgbClr val="FFFFFF"/>
                </a:highlight>
                <a:latin typeface="Söhne"/>
              </a:rPr>
              <a:t>… 45 minutes later …</a:t>
            </a:r>
            <a:endParaRPr lang="en-US" dirty="0"/>
          </a:p>
        </p:txBody>
      </p:sp>
      <p:sp>
        <p:nvSpPr>
          <p:cNvPr id="4" name="TextBox 3">
            <a:extLst>
              <a:ext uri="{FF2B5EF4-FFF2-40B4-BE49-F238E27FC236}">
                <a16:creationId xmlns:a16="http://schemas.microsoft.com/office/drawing/2014/main" id="{78FDE116-1221-F49D-DBA2-FC48D90D3799}"/>
              </a:ext>
            </a:extLst>
          </p:cNvPr>
          <p:cNvSpPr txBox="1"/>
          <p:nvPr/>
        </p:nvSpPr>
        <p:spPr>
          <a:xfrm>
            <a:off x="8282153" y="2835145"/>
            <a:ext cx="2245803" cy="646331"/>
          </a:xfrm>
          <a:prstGeom prst="rect">
            <a:avLst/>
          </a:prstGeom>
          <a:noFill/>
        </p:spPr>
        <p:txBody>
          <a:bodyPr wrap="square">
            <a:spAutoFit/>
          </a:bodyPr>
          <a:lstStyle/>
          <a:p>
            <a:r>
              <a:rPr lang="en-US" dirty="0">
                <a:solidFill>
                  <a:srgbClr val="0D0D0D"/>
                </a:solidFill>
                <a:highlight>
                  <a:srgbClr val="FFFFFF"/>
                </a:highlight>
                <a:latin typeface="Söhne"/>
              </a:rPr>
              <a:t>…Here’s your session submission</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34093" y="550699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9" name="TextBox 8">
            <a:extLst>
              <a:ext uri="{FF2B5EF4-FFF2-40B4-BE49-F238E27FC236}">
                <a16:creationId xmlns:a16="http://schemas.microsoft.com/office/drawing/2014/main" id="{1C3A3904-FF92-F390-CA0D-DEB5629E3085}"/>
              </a:ext>
            </a:extLst>
          </p:cNvPr>
          <p:cNvSpPr txBox="1"/>
          <p:nvPr/>
        </p:nvSpPr>
        <p:spPr>
          <a:xfrm>
            <a:off x="695575" y="6091907"/>
            <a:ext cx="4520189" cy="646331"/>
          </a:xfrm>
          <a:prstGeom prst="rect">
            <a:avLst/>
          </a:prstGeom>
          <a:noFill/>
        </p:spPr>
        <p:txBody>
          <a:bodyPr wrap="square">
            <a:spAutoFit/>
          </a:bodyPr>
          <a:lstStyle/>
          <a:p>
            <a:r>
              <a:rPr lang="en-US" dirty="0">
                <a:solidFill>
                  <a:srgbClr val="0D0D0D"/>
                </a:solidFill>
                <a:highlight>
                  <a:srgbClr val="FFFFFF"/>
                </a:highlight>
                <a:latin typeface="Söhne"/>
              </a:rPr>
              <a:t>Can you write it in the voice of </a:t>
            </a:r>
          </a:p>
          <a:p>
            <a:r>
              <a:rPr lang="en-US" b="1" dirty="0">
                <a:solidFill>
                  <a:srgbClr val="0D0D0D"/>
                </a:solidFill>
                <a:highlight>
                  <a:srgbClr val="FFFFFF"/>
                </a:highlight>
                <a:latin typeface="Söhne"/>
              </a:rPr>
              <a:t>“Llewellyn Falco”</a:t>
            </a:r>
            <a:endParaRPr lang="en-US" b="1" dirty="0"/>
          </a:p>
        </p:txBody>
      </p:sp>
    </p:spTree>
    <p:extLst>
      <p:ext uri="{BB962C8B-B14F-4D97-AF65-F5344CB8AC3E}">
        <p14:creationId xmlns:p14="http://schemas.microsoft.com/office/powerpoint/2010/main" val="22134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4" grpId="0"/>
      <p:bldP spid="6"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CF9D2-4CAE-7040-EFB4-3015DE83D6E7}"/>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0F7CDA-188A-B440-547D-49D36673A568}"/>
              </a:ext>
            </a:extLst>
          </p:cNvPr>
          <p:cNvPicPr>
            <a:picLocks noChangeAspect="1"/>
          </p:cNvPicPr>
          <p:nvPr/>
        </p:nvPicPr>
        <p:blipFill>
          <a:blip r:embed="rId2"/>
          <a:stretch>
            <a:fillRect/>
          </a:stretch>
        </p:blipFill>
        <p:spPr>
          <a:xfrm>
            <a:off x="2853041" y="0"/>
            <a:ext cx="6485917" cy="6858000"/>
          </a:xfrm>
          <a:prstGeom prst="rect">
            <a:avLst/>
          </a:prstGeom>
        </p:spPr>
      </p:pic>
    </p:spTree>
    <p:extLst>
      <p:ext uri="{BB962C8B-B14F-4D97-AF65-F5344CB8AC3E}">
        <p14:creationId xmlns:p14="http://schemas.microsoft.com/office/powerpoint/2010/main" val="37067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Sample Data</a:t>
            </a:r>
            <a:br>
              <a:rPr lang="en-US" b="1" dirty="0"/>
            </a:br>
            <a:r>
              <a:rPr lang="en-US" b="1" dirty="0">
                <a:solidFill>
                  <a:schemeClr val="tx1">
                    <a:lumMod val="50000"/>
                    <a:lumOff val="50000"/>
                  </a:schemeClr>
                </a:solidFill>
              </a:rPr>
              <a:t>Total plausible scenarios</a:t>
            </a:r>
          </a:p>
        </p:txBody>
      </p:sp>
    </p:spTree>
    <p:extLst>
      <p:ext uri="{BB962C8B-B14F-4D97-AF65-F5344CB8AC3E}">
        <p14:creationId xmlns:p14="http://schemas.microsoft.com/office/powerpoint/2010/main" val="724007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TextBox 2">
            <a:extLst>
              <a:ext uri="{FF2B5EF4-FFF2-40B4-BE49-F238E27FC236}">
                <a16:creationId xmlns:a16="http://schemas.microsoft.com/office/drawing/2014/main" id="{B76BF725-8D4B-F5EA-0400-9D8DCFD1300A}"/>
              </a:ext>
            </a:extLst>
          </p:cNvPr>
          <p:cNvSpPr txBox="1"/>
          <p:nvPr/>
        </p:nvSpPr>
        <p:spPr>
          <a:xfrm>
            <a:off x="135925" y="2051079"/>
            <a:ext cx="5161288" cy="2092881"/>
          </a:xfrm>
          <a:prstGeom prst="rect">
            <a:avLst/>
          </a:prstGeom>
          <a:noFill/>
        </p:spPr>
        <p:txBody>
          <a:bodyPr wrap="square">
            <a:spAutoFit/>
          </a:bodyPr>
          <a:lstStyle/>
          <a:p>
            <a:r>
              <a:rPr lang="en-US" sz="2000" b="1" i="0" dirty="0">
                <a:solidFill>
                  <a:srgbClr val="0D0D0D"/>
                </a:solidFill>
                <a:effectLst/>
                <a:highlight>
                  <a:srgbClr val="FFFFFF"/>
                </a:highlight>
                <a:latin typeface="Söhne"/>
              </a:rPr>
              <a:t># your task</a:t>
            </a:r>
          </a:p>
          <a:p>
            <a:endParaRPr lang="en-US" sz="2000" b="1"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 am going to give you a csv formatted data with many blank fields. </a:t>
            </a:r>
          </a:p>
          <a:p>
            <a:r>
              <a:rPr lang="en-US" b="0" i="0" dirty="0">
                <a:solidFill>
                  <a:srgbClr val="0D0D0D"/>
                </a:solidFill>
                <a:effectLst/>
                <a:highlight>
                  <a:srgbClr val="FFFFFF"/>
                </a:highlight>
                <a:latin typeface="Söhne"/>
              </a:rPr>
              <a:t>Please fill out this data with some fake sample data. </a:t>
            </a:r>
          </a:p>
          <a:p>
            <a:r>
              <a:rPr lang="en-US" b="0" i="0" dirty="0">
                <a:solidFill>
                  <a:srgbClr val="0D0D0D"/>
                </a:solidFill>
                <a:effectLst/>
                <a:highlight>
                  <a:srgbClr val="FFFFFF"/>
                </a:highlight>
                <a:latin typeface="Söhne"/>
              </a:rPr>
              <a:t>If you understand, please respond with "show me the data</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46450" y="42655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9" name="TextBox 8">
            <a:extLst>
              <a:ext uri="{FF2B5EF4-FFF2-40B4-BE49-F238E27FC236}">
                <a16:creationId xmlns:a16="http://schemas.microsoft.com/office/drawing/2014/main" id="{1C3A3904-FF92-F390-CA0D-DEB5629E3085}"/>
              </a:ext>
            </a:extLst>
          </p:cNvPr>
          <p:cNvSpPr txBox="1"/>
          <p:nvPr/>
        </p:nvSpPr>
        <p:spPr>
          <a:xfrm>
            <a:off x="661365" y="4955366"/>
            <a:ext cx="4746207" cy="369332"/>
          </a:xfrm>
          <a:prstGeom prst="rect">
            <a:avLst/>
          </a:prstGeom>
          <a:noFill/>
        </p:spPr>
        <p:txBody>
          <a:bodyPr wrap="square">
            <a:spAutoFit/>
          </a:bodyPr>
          <a:lstStyle/>
          <a:p>
            <a:r>
              <a:rPr lang="en-US" dirty="0">
                <a:highlight>
                  <a:srgbClr val="FFFFFF"/>
                </a:highlight>
              </a:rPr>
              <a:t>can you give me it as a </a:t>
            </a:r>
            <a:r>
              <a:rPr lang="en-US" dirty="0" err="1">
                <a:highlight>
                  <a:srgbClr val="FFFFFF"/>
                </a:highlight>
              </a:rPr>
              <a:t>cvs</a:t>
            </a:r>
            <a:r>
              <a:rPr lang="en-US" dirty="0">
                <a:highlight>
                  <a:srgbClr val="FFFFFF"/>
                </a:highlight>
              </a:rPr>
              <a:t> file I can download</a:t>
            </a:r>
            <a:endParaRPr lang="en-US" b="1" dirty="0"/>
          </a:p>
        </p:txBody>
      </p:sp>
      <p:pic>
        <p:nvPicPr>
          <p:cNvPr id="5" name="Picture 4">
            <a:extLst>
              <a:ext uri="{FF2B5EF4-FFF2-40B4-BE49-F238E27FC236}">
                <a16:creationId xmlns:a16="http://schemas.microsoft.com/office/drawing/2014/main" id="{945BD145-10AD-D401-0D2F-32C747AA7CEA}"/>
              </a:ext>
            </a:extLst>
          </p:cNvPr>
          <p:cNvPicPr>
            <a:picLocks noChangeAspect="1"/>
          </p:cNvPicPr>
          <p:nvPr/>
        </p:nvPicPr>
        <p:blipFill>
          <a:blip r:embed="rId3"/>
          <a:stretch>
            <a:fillRect/>
          </a:stretch>
        </p:blipFill>
        <p:spPr>
          <a:xfrm>
            <a:off x="8282154" y="2051079"/>
            <a:ext cx="3272481" cy="2646922"/>
          </a:xfrm>
          <a:prstGeom prst="rect">
            <a:avLst/>
          </a:prstGeom>
          <a:ln>
            <a:solidFill>
              <a:schemeClr val="tx1"/>
            </a:solidFill>
          </a:ln>
          <a:effectLst>
            <a:outerShdw blurRad="50800" dist="38100" dir="2700000" algn="tl" rotWithShape="0">
              <a:prstClr val="black">
                <a:alpha val="40000"/>
              </a:prstClr>
            </a:outerShdw>
          </a:effectLst>
        </p:spPr>
      </p:pic>
      <p:sp>
        <p:nvSpPr>
          <p:cNvPr id="7" name="Rounded Rectangle 6">
            <a:extLst>
              <a:ext uri="{FF2B5EF4-FFF2-40B4-BE49-F238E27FC236}">
                <a16:creationId xmlns:a16="http://schemas.microsoft.com/office/drawing/2014/main" id="{09E1A8C0-9127-0D61-307B-51CB068881A9}"/>
              </a:ext>
            </a:extLst>
          </p:cNvPr>
          <p:cNvSpPr/>
          <p:nvPr/>
        </p:nvSpPr>
        <p:spPr>
          <a:xfrm>
            <a:off x="6043449" y="433000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Tree>
    <p:extLst>
      <p:ext uri="{BB962C8B-B14F-4D97-AF65-F5344CB8AC3E}">
        <p14:creationId xmlns:p14="http://schemas.microsoft.com/office/powerpoint/2010/main" val="20731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3431B-B5E5-1587-D3F8-5BA79228B2A9}"/>
              </a:ext>
            </a:extLst>
          </p:cNvPr>
          <p:cNvPicPr>
            <a:picLocks noChangeAspect="1"/>
          </p:cNvPicPr>
          <p:nvPr/>
        </p:nvPicPr>
        <p:blipFill>
          <a:blip r:embed="rId2"/>
          <a:stretch>
            <a:fillRect/>
          </a:stretch>
        </p:blipFill>
        <p:spPr>
          <a:xfrm>
            <a:off x="1" y="0"/>
            <a:ext cx="12191999" cy="6858000"/>
          </a:xfrm>
          <a:prstGeom prst="rect">
            <a:avLst/>
          </a:prstGeom>
        </p:spPr>
      </p:pic>
      <p:cxnSp>
        <p:nvCxnSpPr>
          <p:cNvPr id="3" name="Straight Arrow Connector 2">
            <a:extLst>
              <a:ext uri="{FF2B5EF4-FFF2-40B4-BE49-F238E27FC236}">
                <a16:creationId xmlns:a16="http://schemas.microsoft.com/office/drawing/2014/main" id="{5E44ED66-D57E-FBAE-68B3-97F7F415F212}"/>
              </a:ext>
            </a:extLst>
          </p:cNvPr>
          <p:cNvCxnSpPr>
            <a:cxnSpLocks/>
          </p:cNvCxnSpPr>
          <p:nvPr/>
        </p:nvCxnSpPr>
        <p:spPr>
          <a:xfrm>
            <a:off x="-70535" y="941147"/>
            <a:ext cx="873725"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AE35893-1FE9-FDD5-9658-1B48906F57CF}"/>
              </a:ext>
            </a:extLst>
          </p:cNvPr>
          <p:cNvCxnSpPr>
            <a:cxnSpLocks/>
          </p:cNvCxnSpPr>
          <p:nvPr/>
        </p:nvCxnSpPr>
        <p:spPr>
          <a:xfrm flipH="1">
            <a:off x="4996250" y="6542876"/>
            <a:ext cx="811426"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81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Mermaid Diagrams</a:t>
            </a:r>
            <a:br>
              <a:rPr lang="en-US" b="1" dirty="0"/>
            </a:br>
            <a:r>
              <a:rPr lang="en-US" b="1" dirty="0">
                <a:solidFill>
                  <a:schemeClr val="tx1">
                    <a:lumMod val="50000"/>
                    <a:lumOff val="50000"/>
                  </a:schemeClr>
                </a:solidFill>
              </a:rPr>
              <a:t>Text + Relationships</a:t>
            </a:r>
          </a:p>
        </p:txBody>
      </p:sp>
    </p:spTree>
    <p:extLst>
      <p:ext uri="{BB962C8B-B14F-4D97-AF65-F5344CB8AC3E}">
        <p14:creationId xmlns:p14="http://schemas.microsoft.com/office/powerpoint/2010/main" val="4146803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ermaid JS diagram">
            <a:extLst>
              <a:ext uri="{FF2B5EF4-FFF2-40B4-BE49-F238E27FC236}">
                <a16:creationId xmlns:a16="http://schemas.microsoft.com/office/drawing/2014/main" id="{FA6DB4AE-720D-63EB-7A79-8576A868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627" y="703373"/>
            <a:ext cx="5492374" cy="5478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D22E288-2F8B-A6AF-7266-7A6922387399}"/>
              </a:ext>
            </a:extLst>
          </p:cNvPr>
          <p:cNvGrpSpPr/>
          <p:nvPr/>
        </p:nvGrpSpPr>
        <p:grpSpPr>
          <a:xfrm>
            <a:off x="145191" y="576387"/>
            <a:ext cx="6613955" cy="5716622"/>
            <a:chOff x="145191" y="576387"/>
            <a:chExt cx="6613955" cy="5716622"/>
          </a:xfrm>
        </p:grpSpPr>
        <p:sp>
          <p:nvSpPr>
            <p:cNvPr id="5" name="Rectangle 4">
              <a:extLst>
                <a:ext uri="{FF2B5EF4-FFF2-40B4-BE49-F238E27FC236}">
                  <a16:creationId xmlns:a16="http://schemas.microsoft.com/office/drawing/2014/main" id="{73CF2B11-E70C-7066-B8B0-327FACBC1CEE}"/>
                </a:ext>
              </a:extLst>
            </p:cNvPr>
            <p:cNvSpPr/>
            <p:nvPr/>
          </p:nvSpPr>
          <p:spPr>
            <a:xfrm>
              <a:off x="145191" y="576387"/>
              <a:ext cx="6082613" cy="571662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E3511D-74C6-80D9-BF0E-74A01FBA1E52}"/>
                </a:ext>
              </a:extLst>
            </p:cNvPr>
            <p:cNvSpPr txBox="1"/>
            <p:nvPr/>
          </p:nvSpPr>
          <p:spPr>
            <a:xfrm>
              <a:off x="145192" y="689788"/>
              <a:ext cx="6613954" cy="5478423"/>
            </a:xfrm>
            <a:prstGeom prst="rect">
              <a:avLst/>
            </a:prstGeom>
            <a:noFill/>
          </p:spPr>
          <p:txBody>
            <a:bodyPr wrap="square">
              <a:spAutoFit/>
            </a:bodyPr>
            <a:lstStyle/>
            <a:p>
              <a:r>
                <a:rPr lang="en-US" sz="1400" dirty="0">
                  <a:latin typeface="Fira Code" panose="020B0809050000020004" pitchFamily="49" charset="0"/>
                  <a:ea typeface="Fira Code" panose="020B0809050000020004" pitchFamily="49" charset="0"/>
                </a:rPr>
                <a:t>graph TD </a:t>
              </a:r>
            </a:p>
            <a:p>
              <a:r>
                <a:rPr lang="en-US" sz="1400" dirty="0">
                  <a:latin typeface="Fira Code" panose="020B0809050000020004" pitchFamily="49" charset="0"/>
                  <a:ea typeface="Fira Code" panose="020B0809050000020004" pitchFamily="49" charset="0"/>
                </a:rPr>
                <a:t>    Bat(</a:t>
              </a:r>
              <a:r>
                <a:rPr lang="en-US" sz="1400" dirty="0" err="1">
                  <a:latin typeface="Fira Code" panose="020B0809050000020004" pitchFamily="49" charset="0"/>
                  <a:ea typeface="Fira Code" panose="020B0809050000020004" pitchFamily="49" charset="0"/>
                </a:rPr>
                <a:t>fa:fa-car-battery</a:t>
              </a:r>
              <a:r>
                <a:rPr lang="en-US" sz="1400" dirty="0">
                  <a:latin typeface="Fira Code" panose="020B0809050000020004" pitchFamily="49" charset="0"/>
                  <a:ea typeface="Fira Code" panose="020B0809050000020004" pitchFamily="49" charset="0"/>
                </a:rPr>
                <a:t> Batteries) --&gt;|150a 50mm|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Bat --&gt;|150a 50mm| Shunt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[Shut Off] --&gt;|150a 50mm|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Shunt --&gt;|150a 50mm|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--&gt;|40a| Fuse[Fuse Box]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--&gt;|?a| Old{Old Wiring}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 --&gt;|40a|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USB(USB-C) </a:t>
              </a:r>
            </a:p>
            <a:p>
              <a:r>
                <a:rPr lang="en-US" sz="1400" dirty="0">
                  <a:latin typeface="Fira Code" panose="020B0809050000020004" pitchFamily="49" charset="0"/>
                  <a:ea typeface="Fira Code" panose="020B0809050000020004" pitchFamily="49" charset="0"/>
                </a:rPr>
                <a:t>    Fuse --&gt;|10a| USB </a:t>
              </a:r>
            </a:p>
            <a:p>
              <a:r>
                <a:rPr lang="en-US" sz="1400" dirty="0">
                  <a:latin typeface="Fira Code" panose="020B0809050000020004" pitchFamily="49" charset="0"/>
                  <a:ea typeface="Fira Code" panose="020B0809050000020004" pitchFamily="49" charset="0"/>
                </a:rPr>
                <a:t>    Fuse --&gt;|1.5a| Switch --&gt;|1.5a|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--&gt;|1.5a|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Cig1[Cigarette Lighter] </a:t>
              </a:r>
            </a:p>
            <a:p>
              <a:r>
                <a:rPr lang="en-US" sz="1400" dirty="0">
                  <a:latin typeface="Fira Code" panose="020B0809050000020004" pitchFamily="49" charset="0"/>
                  <a:ea typeface="Fira Code" panose="020B0809050000020004" pitchFamily="49" charset="0"/>
                </a:rPr>
                <a:t>    Fuse --&gt;|10a| Cig1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Cig2[Cigarette Lighter Near Bed] </a:t>
              </a:r>
            </a:p>
            <a:p>
              <a:r>
                <a:rPr lang="en-US" sz="1400" dirty="0">
                  <a:latin typeface="Fira Code" panose="020B0809050000020004" pitchFamily="49" charset="0"/>
                  <a:ea typeface="Fira Code" panose="020B0809050000020004" pitchFamily="49" charset="0"/>
                </a:rPr>
                <a:t>    Fuse --&gt;|10a|</a:t>
              </a:r>
            </a:p>
          </p:txBody>
        </p:sp>
      </p:grpSp>
      <p:pic>
        <p:nvPicPr>
          <p:cNvPr id="4100" name="Picture 4" descr="arrow, fat, lines, up, duotone ">
            <a:extLst>
              <a:ext uri="{FF2B5EF4-FFF2-40B4-BE49-F238E27FC236}">
                <a16:creationId xmlns:a16="http://schemas.microsoft.com/office/drawing/2014/main" id="{D0FA93D5-9055-688B-F432-C6AEAF7F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93227" y="3022599"/>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EBB59A9C-D6E0-2324-7482-3FDCE4D79C45}"/>
              </a:ext>
            </a:extLst>
          </p:cNvPr>
          <p:cNvSpPr txBox="1">
            <a:spLocks/>
          </p:cNvSpPr>
          <p:nvPr/>
        </p:nvSpPr>
        <p:spPr>
          <a:xfrm>
            <a:off x="4670855" y="95892"/>
            <a:ext cx="4510216"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Mermaid?</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6002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2E684-3583-DFBA-AF10-01164E3D3B54}"/>
              </a:ext>
            </a:extLst>
          </p:cNvPr>
          <p:cNvPicPr>
            <a:picLocks noChangeAspect="1"/>
          </p:cNvPicPr>
          <p:nvPr/>
        </p:nvPicPr>
        <p:blipFill>
          <a:blip r:embed="rId2"/>
          <a:stretch>
            <a:fillRect/>
          </a:stretch>
        </p:blipFill>
        <p:spPr>
          <a:xfrm>
            <a:off x="637917" y="222421"/>
            <a:ext cx="5891333" cy="2502072"/>
          </a:xfrm>
          <a:prstGeom prst="rect">
            <a:avLst/>
          </a:prstGeom>
        </p:spPr>
      </p:pic>
      <p:pic>
        <p:nvPicPr>
          <p:cNvPr id="3" name="Picture 2">
            <a:extLst>
              <a:ext uri="{FF2B5EF4-FFF2-40B4-BE49-F238E27FC236}">
                <a16:creationId xmlns:a16="http://schemas.microsoft.com/office/drawing/2014/main" id="{34C9290E-EF1D-E237-1721-AD88933384E9}"/>
              </a:ext>
            </a:extLst>
          </p:cNvPr>
          <p:cNvPicPr>
            <a:picLocks noChangeAspect="1"/>
          </p:cNvPicPr>
          <p:nvPr/>
        </p:nvPicPr>
        <p:blipFill>
          <a:blip r:embed="rId3"/>
          <a:stretch>
            <a:fillRect/>
          </a:stretch>
        </p:blipFill>
        <p:spPr>
          <a:xfrm>
            <a:off x="586946" y="2724493"/>
            <a:ext cx="5509054" cy="3757025"/>
          </a:xfrm>
          <a:prstGeom prst="rect">
            <a:avLst/>
          </a:prstGeom>
        </p:spPr>
      </p:pic>
      <p:cxnSp>
        <p:nvCxnSpPr>
          <p:cNvPr id="5" name="Straight Connector 4">
            <a:extLst>
              <a:ext uri="{FF2B5EF4-FFF2-40B4-BE49-F238E27FC236}">
                <a16:creationId xmlns:a16="http://schemas.microsoft.com/office/drawing/2014/main" id="{ACF00323-92E4-878D-3612-544E83E48F62}"/>
              </a:ext>
            </a:extLst>
          </p:cNvPr>
          <p:cNvCxnSpPr>
            <a:cxnSpLocks/>
          </p:cNvCxnSpPr>
          <p:nvPr/>
        </p:nvCxnSpPr>
        <p:spPr>
          <a:xfrm>
            <a:off x="4534929" y="1087394"/>
            <a:ext cx="101325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F841FAE-91E1-000E-DD2C-9F29121D45E8}"/>
              </a:ext>
            </a:extLst>
          </p:cNvPr>
          <p:cNvCxnSpPr>
            <a:cxnSpLocks/>
          </p:cNvCxnSpPr>
          <p:nvPr/>
        </p:nvCxnSpPr>
        <p:spPr>
          <a:xfrm>
            <a:off x="3241589" y="3204519"/>
            <a:ext cx="18246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355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0EABEA-2BE8-EFE9-BA8D-24F30AC50947}"/>
              </a:ext>
            </a:extLst>
          </p:cNvPr>
          <p:cNvPicPr>
            <a:picLocks noChangeAspect="1"/>
          </p:cNvPicPr>
          <p:nvPr/>
        </p:nvPicPr>
        <p:blipFill>
          <a:blip r:embed="rId2"/>
          <a:stretch>
            <a:fillRect/>
          </a:stretch>
        </p:blipFill>
        <p:spPr>
          <a:xfrm>
            <a:off x="2333368" y="787764"/>
            <a:ext cx="7772400" cy="4615205"/>
          </a:xfrm>
          <a:prstGeom prst="rect">
            <a:avLst/>
          </a:prstGeom>
        </p:spPr>
      </p:pic>
      <p:cxnSp>
        <p:nvCxnSpPr>
          <p:cNvPr id="6" name="Straight Connector 5">
            <a:extLst>
              <a:ext uri="{FF2B5EF4-FFF2-40B4-BE49-F238E27FC236}">
                <a16:creationId xmlns:a16="http://schemas.microsoft.com/office/drawing/2014/main" id="{21681F41-7C68-DF53-97C5-9D3A79DCD3C3}"/>
              </a:ext>
            </a:extLst>
          </p:cNvPr>
          <p:cNvCxnSpPr>
            <a:cxnSpLocks/>
          </p:cNvCxnSpPr>
          <p:nvPr/>
        </p:nvCxnSpPr>
        <p:spPr>
          <a:xfrm>
            <a:off x="4090086" y="5226908"/>
            <a:ext cx="88968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0042A2D-B539-C27F-B9F5-623D9BB91687}"/>
              </a:ext>
            </a:extLst>
          </p:cNvPr>
          <p:cNvCxnSpPr>
            <a:cxnSpLocks/>
          </p:cNvCxnSpPr>
          <p:nvPr/>
        </p:nvCxnSpPr>
        <p:spPr>
          <a:xfrm>
            <a:off x="7727091" y="5226908"/>
            <a:ext cx="82378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Hexagon 9">
            <a:extLst>
              <a:ext uri="{FF2B5EF4-FFF2-40B4-BE49-F238E27FC236}">
                <a16:creationId xmlns:a16="http://schemas.microsoft.com/office/drawing/2014/main" id="{7C56EFCD-77BD-CCC1-1C4D-2D149F42810A}"/>
              </a:ext>
            </a:extLst>
          </p:cNvPr>
          <p:cNvSpPr/>
          <p:nvPr/>
        </p:nvSpPr>
        <p:spPr>
          <a:xfrm>
            <a:off x="9754591" y="250549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1" name="Pentagon 10">
            <a:extLst>
              <a:ext uri="{FF2B5EF4-FFF2-40B4-BE49-F238E27FC236}">
                <a16:creationId xmlns:a16="http://schemas.microsoft.com/office/drawing/2014/main" id="{5B58EA7A-6B8F-CC15-5BF0-220C4D633A08}"/>
              </a:ext>
            </a:extLst>
          </p:cNvPr>
          <p:cNvSpPr/>
          <p:nvPr/>
        </p:nvSpPr>
        <p:spPr>
          <a:xfrm>
            <a:off x="9719579" y="178087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12" name="Pentagon 11">
            <a:extLst>
              <a:ext uri="{FF2B5EF4-FFF2-40B4-BE49-F238E27FC236}">
                <a16:creationId xmlns:a16="http://schemas.microsoft.com/office/drawing/2014/main" id="{19CB8522-1F0E-560A-41E1-5997B664E25D}"/>
              </a:ext>
            </a:extLst>
          </p:cNvPr>
          <p:cNvSpPr/>
          <p:nvPr/>
        </p:nvSpPr>
        <p:spPr>
          <a:xfrm>
            <a:off x="9754591" y="109949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14" name="Rectangle 13">
            <a:extLst>
              <a:ext uri="{FF2B5EF4-FFF2-40B4-BE49-F238E27FC236}">
                <a16:creationId xmlns:a16="http://schemas.microsoft.com/office/drawing/2014/main" id="{9153887B-5D58-0D85-CCB3-35237B1EA6D8}"/>
              </a:ext>
            </a:extLst>
          </p:cNvPr>
          <p:cNvSpPr/>
          <p:nvPr/>
        </p:nvSpPr>
        <p:spPr>
          <a:xfrm>
            <a:off x="3150973" y="1285103"/>
            <a:ext cx="5622324" cy="3583459"/>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58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545E9-BCE8-5506-6749-ADF8C46F9CCE}"/>
              </a:ext>
            </a:extLst>
          </p:cNvPr>
          <p:cNvPicPr>
            <a:picLocks noChangeAspect="1"/>
          </p:cNvPicPr>
          <p:nvPr/>
        </p:nvPicPr>
        <p:blipFill>
          <a:blip r:embed="rId2"/>
          <a:stretch>
            <a:fillRect/>
          </a:stretch>
        </p:blipFill>
        <p:spPr>
          <a:xfrm>
            <a:off x="2226962" y="3695700"/>
            <a:ext cx="7416800" cy="3162300"/>
          </a:xfrm>
          <a:prstGeom prst="rect">
            <a:avLst/>
          </a:prstGeom>
        </p:spPr>
      </p:pic>
      <p:sp>
        <p:nvSpPr>
          <p:cNvPr id="3" name="TextBox 2">
            <a:extLst>
              <a:ext uri="{FF2B5EF4-FFF2-40B4-BE49-F238E27FC236}">
                <a16:creationId xmlns:a16="http://schemas.microsoft.com/office/drawing/2014/main" id="{35B47B87-97CF-84A2-6F9A-A01B942E8EF6}"/>
              </a:ext>
            </a:extLst>
          </p:cNvPr>
          <p:cNvSpPr txBox="1"/>
          <p:nvPr/>
        </p:nvSpPr>
        <p:spPr>
          <a:xfrm>
            <a:off x="4646140" y="3695700"/>
            <a:ext cx="2197012" cy="369332"/>
          </a:xfrm>
          <a:prstGeom prst="rect">
            <a:avLst/>
          </a:prstGeom>
          <a:noFill/>
        </p:spPr>
        <p:txBody>
          <a:bodyPr wrap="none" rtlCol="0">
            <a:spAutoFit/>
          </a:bodyPr>
          <a:lstStyle/>
          <a:p>
            <a:r>
              <a:rPr lang="en-US" dirty="0"/>
              <a:t>Programmer of 2025</a:t>
            </a:r>
          </a:p>
        </p:txBody>
      </p:sp>
      <p:pic>
        <p:nvPicPr>
          <p:cNvPr id="4" name="Picture 3">
            <a:extLst>
              <a:ext uri="{FF2B5EF4-FFF2-40B4-BE49-F238E27FC236}">
                <a16:creationId xmlns:a16="http://schemas.microsoft.com/office/drawing/2014/main" id="{15D67F20-34EB-4B27-66D1-8E91F3E66CDC}"/>
              </a:ext>
            </a:extLst>
          </p:cNvPr>
          <p:cNvPicPr>
            <a:picLocks noChangeAspect="1"/>
          </p:cNvPicPr>
          <p:nvPr/>
        </p:nvPicPr>
        <p:blipFill>
          <a:blip r:embed="rId3"/>
          <a:stretch>
            <a:fillRect/>
          </a:stretch>
        </p:blipFill>
        <p:spPr>
          <a:xfrm>
            <a:off x="2209800" y="11328"/>
            <a:ext cx="7416800" cy="3062808"/>
          </a:xfrm>
          <a:prstGeom prst="rect">
            <a:avLst/>
          </a:prstGeom>
        </p:spPr>
      </p:pic>
      <p:sp>
        <p:nvSpPr>
          <p:cNvPr id="5" name="TextBox 4">
            <a:extLst>
              <a:ext uri="{FF2B5EF4-FFF2-40B4-BE49-F238E27FC236}">
                <a16:creationId xmlns:a16="http://schemas.microsoft.com/office/drawing/2014/main" id="{C83429C7-77B6-4E50-62A2-2F598B7D2051}"/>
              </a:ext>
            </a:extLst>
          </p:cNvPr>
          <p:cNvSpPr txBox="1"/>
          <p:nvPr/>
        </p:nvSpPr>
        <p:spPr>
          <a:xfrm>
            <a:off x="4514335" y="0"/>
            <a:ext cx="2197012" cy="369332"/>
          </a:xfrm>
          <a:prstGeom prst="rect">
            <a:avLst/>
          </a:prstGeom>
          <a:noFill/>
        </p:spPr>
        <p:txBody>
          <a:bodyPr wrap="none" rtlCol="0">
            <a:spAutoFit/>
          </a:bodyPr>
          <a:lstStyle/>
          <a:p>
            <a:r>
              <a:rPr lang="en-US" dirty="0"/>
              <a:t>Programmer of 2022</a:t>
            </a:r>
          </a:p>
        </p:txBody>
      </p:sp>
      <p:sp>
        <p:nvSpPr>
          <p:cNvPr id="6" name="Title 3">
            <a:extLst>
              <a:ext uri="{FF2B5EF4-FFF2-40B4-BE49-F238E27FC236}">
                <a16:creationId xmlns:a16="http://schemas.microsoft.com/office/drawing/2014/main" id="{FCBF4FFA-DD86-0214-3759-83EA4D27BE4F}"/>
              </a:ext>
            </a:extLst>
          </p:cNvPr>
          <p:cNvSpPr txBox="1">
            <a:spLocks/>
          </p:cNvSpPr>
          <p:nvPr/>
        </p:nvSpPr>
        <p:spPr>
          <a:xfrm>
            <a:off x="5348417" y="3089005"/>
            <a:ext cx="965886" cy="6454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vs</a:t>
            </a:r>
          </a:p>
        </p:txBody>
      </p:sp>
    </p:spTree>
    <p:extLst>
      <p:ext uri="{BB962C8B-B14F-4D97-AF65-F5344CB8AC3E}">
        <p14:creationId xmlns:p14="http://schemas.microsoft.com/office/powerpoint/2010/main" val="1382285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0F0AA-80C7-D4D7-7685-27D1BDC11859}"/>
              </a:ext>
            </a:extLst>
          </p:cNvPr>
          <p:cNvSpPr/>
          <p:nvPr/>
        </p:nvSpPr>
        <p:spPr>
          <a:xfrm>
            <a:off x="13387" y="0"/>
            <a:ext cx="8142072"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0CC359-EB39-14E0-542A-07B2589025DF}"/>
              </a:ext>
            </a:extLst>
          </p:cNvPr>
          <p:cNvSpPr txBox="1"/>
          <p:nvPr/>
        </p:nvSpPr>
        <p:spPr>
          <a:xfrm>
            <a:off x="244045" y="308922"/>
            <a:ext cx="8380970" cy="6740307"/>
          </a:xfrm>
          <a:prstGeom prst="rect">
            <a:avLst/>
          </a:prstGeom>
          <a:noFill/>
        </p:spPr>
        <p:txBody>
          <a:bodyPr wrap="square">
            <a:spAutoFit/>
          </a:bodyPr>
          <a:lstStyle/>
          <a:p>
            <a:r>
              <a:rPr lang="en-US" sz="1600" b="0" dirty="0" err="1">
                <a:solidFill>
                  <a:srgbClr val="000000"/>
                </a:solidFill>
                <a:effectLst/>
                <a:latin typeface="Fira Code" panose="020B0809050000020004" pitchFamily="49" charset="0"/>
                <a:ea typeface="Fira Code" panose="020B0809050000020004" pitchFamily="49" charset="0"/>
              </a:rPr>
              <a:t>sequenceDiagram</a:t>
            </a:r>
            <a:endParaRPr lang="en-US" sz="1600" b="0" dirty="0">
              <a:solidFill>
                <a:srgbClr val="000000"/>
              </a:solidFill>
              <a:effectLst/>
              <a:latin typeface="Fira Code" panose="020B0809050000020004" pitchFamily="49" charset="0"/>
              <a:ea typeface="Fira Code" panose="020B0809050000020004" pitchFamily="49" charset="0"/>
            </a:endParaRPr>
          </a:p>
          <a:p>
            <a:r>
              <a:rPr lang="en-US" sz="1600" b="0" dirty="0">
                <a:solidFill>
                  <a:srgbClr val="000000"/>
                </a:solidFill>
                <a:effectLst/>
                <a:latin typeface="Fira Code" panose="020B0809050000020004" pitchFamily="49" charset="0"/>
                <a:ea typeface="Fira Code" panose="020B0809050000020004" pitchFamily="49" charset="0"/>
              </a:rPr>
              <a:t>  participant Clerk</a:t>
            </a:r>
          </a:p>
          <a:p>
            <a:r>
              <a:rPr lang="en-US" sz="1600" b="0" dirty="0">
                <a:solidFill>
                  <a:srgbClr val="000000"/>
                </a:solidFill>
                <a:effectLst/>
                <a:latin typeface="Fira Code" panose="020B0809050000020004" pitchFamily="49" charset="0"/>
                <a:ea typeface="Fira Code" panose="020B0809050000020004" pitchFamily="49" charset="0"/>
              </a:rPr>
              <a:t>  participant System</a:t>
            </a:r>
          </a:p>
          <a:p>
            <a:r>
              <a:rPr lang="en-US" sz="1600" b="0" dirty="0">
                <a:solidFill>
                  <a:srgbClr val="000000"/>
                </a:solidFill>
                <a:effectLst/>
                <a:latin typeface="Fira Code" panose="020B0809050000020004" pitchFamily="49" charset="0"/>
                <a:ea typeface="Fira Code" panose="020B0809050000020004" pitchFamily="49" charset="0"/>
              </a:rPr>
              <a:t>  participant Customer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Note over </a:t>
            </a:r>
            <a:r>
              <a:rPr lang="en-US" sz="1600" b="0" dirty="0" err="1">
                <a:solidFill>
                  <a:srgbClr val="000000"/>
                </a:solidFill>
                <a:effectLst/>
                <a:latin typeface="Fira Code" panose="020B0809050000020004" pitchFamily="49" charset="0"/>
                <a:ea typeface="Fira Code" panose="020B0809050000020004" pitchFamily="49" charset="0"/>
              </a:rPr>
              <a:t>Clerk,System</a:t>
            </a:r>
            <a:r>
              <a:rPr lang="en-US" sz="1600" b="0" dirty="0">
                <a:solidFill>
                  <a:srgbClr val="000000"/>
                </a:solidFill>
                <a:effectLst/>
                <a:latin typeface="Fira Code" panose="020B0809050000020004" pitchFamily="49" charset="0"/>
                <a:ea typeface="Fira Code" panose="020B0809050000020004" pitchFamily="49" charset="0"/>
              </a:rPr>
              <a:t>: Main scenario</a:t>
            </a:r>
          </a:p>
          <a:p>
            <a:r>
              <a:rPr lang="en-US" sz="1600" b="0" dirty="0">
                <a:solidFill>
                  <a:srgbClr val="000000"/>
                </a:solidFill>
                <a:effectLst/>
                <a:latin typeface="Fira Code" panose="020B0809050000020004" pitchFamily="49" charset="0"/>
                <a:ea typeface="Fira Code" panose="020B0809050000020004" pitchFamily="49" charset="0"/>
              </a:rPr>
              <a:t>  Clerk-&gt;&gt;Customer: Identifies customer, item,   and quantity</a:t>
            </a:r>
          </a:p>
          <a:p>
            <a:r>
              <a:rPr lang="en-US" sz="1600" b="0" dirty="0">
                <a:solidFill>
                  <a:srgbClr val="000000"/>
                </a:solidFill>
                <a:effectLst/>
                <a:latin typeface="Fira Code" panose="020B0809050000020004" pitchFamily="49" charset="0"/>
                <a:ea typeface="Fira Code" panose="020B0809050000020004" pitchFamily="49" charset="0"/>
              </a:rPr>
              <a:t>  Clerk-&gt;&gt;System: Sends order details. </a:t>
            </a:r>
          </a:p>
          <a:p>
            <a:r>
              <a:rPr lang="en-US" sz="1600" b="0" dirty="0">
                <a:solidFill>
                  <a:srgbClr val="000000"/>
                </a:solidFill>
                <a:effectLst/>
                <a:latin typeface="Fira Code" panose="020B0809050000020004" pitchFamily="49" charset="0"/>
                <a:ea typeface="Fira Code" panose="020B0809050000020004" pitchFamily="49" charset="0"/>
              </a:rPr>
              <a:t>  System-&gt;&gt;System: Validates order</a:t>
            </a:r>
          </a:p>
          <a:p>
            <a:r>
              <a:rPr lang="en-US" sz="1600" b="0" dirty="0">
                <a:solidFill>
                  <a:srgbClr val="000000"/>
                </a:solidFill>
                <a:effectLst/>
                <a:latin typeface="Fira Code" panose="020B0809050000020004" pitchFamily="49" charset="0"/>
                <a:ea typeface="Fira Code" panose="020B0809050000020004" pitchFamily="49" charset="0"/>
              </a:rPr>
              <a:t>  System--&gt;&gt;Clerk: Accepts and queues the order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credit &amp; Customer is 'Preferred’</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1a</a:t>
            </a:r>
          </a:p>
          <a:p>
            <a:r>
              <a:rPr lang="en-US" sz="1600" b="0" dirty="0">
                <a:solidFill>
                  <a:srgbClr val="000000"/>
                </a:solidFill>
                <a:effectLst/>
                <a:latin typeface="Fira Code" panose="020B0809050000020004" pitchFamily="49" charset="0"/>
                <a:ea typeface="Fira Code" panose="020B0809050000020004" pitchFamily="49" charset="0"/>
              </a:rPr>
              <a:t>    System--&gt;&gt;Customer: Gives credit anyway</a:t>
            </a:r>
          </a:p>
          <a:p>
            <a:r>
              <a:rPr lang="en-US" sz="1600" b="0" dirty="0">
                <a:solidFill>
                  <a:srgbClr val="000000"/>
                </a:solidFill>
                <a:effectLst/>
                <a:latin typeface="Fira Code" panose="020B0809050000020004" pitchFamily="49" charset="0"/>
                <a:ea typeface="Fira Code" panose="020B0809050000020004" pitchFamily="49" charset="0"/>
              </a:rPr>
              <a:t>  else Low credit &amp; not 'Preferred' customer</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1b</a:t>
            </a:r>
          </a:p>
          <a:p>
            <a:r>
              <a:rPr lang="en-US" sz="1600" b="0" dirty="0">
                <a:solidFill>
                  <a:srgbClr val="000000"/>
                </a:solidFill>
                <a:effectLst/>
                <a:latin typeface="Fira Code" panose="020B0809050000020004" pitchFamily="49" charset="0"/>
                <a:ea typeface="Fira Code" panose="020B0809050000020004" pitchFamily="49" charset="0"/>
              </a:rPr>
              <a:t>    Clerk-&gt;&gt;Customer: Requests prepayment</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on stock</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2a</a:t>
            </a:r>
          </a:p>
          <a:p>
            <a:r>
              <a:rPr lang="en-US" sz="1600" b="0" dirty="0">
                <a:solidFill>
                  <a:srgbClr val="000000"/>
                </a:solidFill>
                <a:effectLst/>
                <a:latin typeface="Fira Code" panose="020B0809050000020004" pitchFamily="49" charset="0"/>
                <a:ea typeface="Fira Code" panose="020B0809050000020004" pitchFamily="49" charset="0"/>
              </a:rPr>
              <a:t>    Customer--&gt;&gt;Clerk: Accepts rain-check</a:t>
            </a:r>
          </a:p>
          <a:p>
            <a:r>
              <a:rPr lang="en-US" sz="1600" b="0" dirty="0">
                <a:solidFill>
                  <a:srgbClr val="000000"/>
                </a:solidFill>
                <a:effectLst/>
                <a:latin typeface="Fira Code" panose="020B0809050000020004" pitchFamily="49" charset="0"/>
                <a:ea typeface="Fira Code" panose="020B0809050000020004" pitchFamily="49" charset="0"/>
              </a:rPr>
              <a:t>  else Order can be fulfilled</a:t>
            </a:r>
          </a:p>
          <a:p>
            <a:r>
              <a:rPr lang="en-US" sz="1600" b="0" dirty="0">
                <a:solidFill>
                  <a:srgbClr val="000000"/>
                </a:solidFill>
                <a:effectLst/>
                <a:latin typeface="Fira Code" panose="020B0809050000020004" pitchFamily="49" charset="0"/>
                <a:ea typeface="Fira Code" panose="020B0809050000020004" pitchFamily="49" charset="0"/>
              </a:rPr>
              <a:t>    Clerk-&gt;&gt;System: Reduces order to available stock level</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endParaRPr lang="en-US" sz="1600" b="0" dirty="0">
              <a:solidFill>
                <a:srgbClr val="000000"/>
              </a:solidFill>
              <a:effectLst/>
              <a:latin typeface="Fira Code" panose="020B0809050000020004" pitchFamily="49" charset="0"/>
              <a:ea typeface="Fira Code" panose="020B0809050000020004" pitchFamily="49" charset="0"/>
            </a:endParaRPr>
          </a:p>
        </p:txBody>
      </p:sp>
      <p:pic>
        <p:nvPicPr>
          <p:cNvPr id="7" name="Picture 4" descr="arrow, fat, lines, up, duotone ">
            <a:extLst>
              <a:ext uri="{FF2B5EF4-FFF2-40B4-BE49-F238E27FC236}">
                <a16:creationId xmlns:a16="http://schemas.microsoft.com/office/drawing/2014/main" id="{C1792B84-CB1E-061D-9E79-C9A69A12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386117" y="2866275"/>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212AEA-3A80-5544-ECC2-D190043B5CFC}"/>
              </a:ext>
            </a:extLst>
          </p:cNvPr>
          <p:cNvSpPr txBox="1"/>
          <p:nvPr/>
        </p:nvSpPr>
        <p:spPr>
          <a:xfrm>
            <a:off x="9429575" y="2909634"/>
            <a:ext cx="1228221" cy="769441"/>
          </a:xfrm>
          <a:prstGeom prst="rect">
            <a:avLst/>
          </a:prstGeom>
          <a:noFill/>
        </p:spPr>
        <p:txBody>
          <a:bodyPr wrap="none" rtlCol="0">
            <a:spAutoFit/>
          </a:bodyPr>
          <a:lstStyle/>
          <a:p>
            <a:r>
              <a:rPr lang="en-US" sz="4400"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2282780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A60FB2-730D-CC50-5088-D7E7B6B15124}"/>
              </a:ext>
            </a:extLst>
          </p:cNvPr>
          <p:cNvPicPr>
            <a:picLocks noChangeAspect="1"/>
          </p:cNvPicPr>
          <p:nvPr/>
        </p:nvPicPr>
        <p:blipFill>
          <a:blip r:embed="rId2"/>
          <a:stretch>
            <a:fillRect/>
          </a:stretch>
        </p:blipFill>
        <p:spPr>
          <a:xfrm>
            <a:off x="-2301" y="741407"/>
            <a:ext cx="12196604" cy="6091882"/>
          </a:xfrm>
          <a:prstGeom prst="rect">
            <a:avLst/>
          </a:prstGeom>
        </p:spPr>
      </p:pic>
      <p:sp>
        <p:nvSpPr>
          <p:cNvPr id="3" name="Title 3">
            <a:extLst>
              <a:ext uri="{FF2B5EF4-FFF2-40B4-BE49-F238E27FC236}">
                <a16:creationId xmlns:a16="http://schemas.microsoft.com/office/drawing/2014/main" id="{9C48EB6E-5D43-E4C6-6825-0D43EBABB392}"/>
              </a:ext>
            </a:extLst>
          </p:cNvPr>
          <p:cNvSpPr txBox="1">
            <a:spLocks/>
          </p:cNvSpPr>
          <p:nvPr/>
        </p:nvSpPr>
        <p:spPr>
          <a:xfrm>
            <a:off x="4670855" y="95892"/>
            <a:ext cx="3188042"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mermaid.live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529895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9DB33-DFF0-7B91-3F4C-6B9A600D02F2}"/>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A3A9E0F-B295-5582-D8DF-99B4BD1142E9}"/>
              </a:ext>
            </a:extLst>
          </p:cNvPr>
          <p:cNvPicPr>
            <a:picLocks noChangeAspect="1"/>
          </p:cNvPicPr>
          <p:nvPr/>
        </p:nvPicPr>
        <p:blipFill>
          <a:blip r:embed="rId2"/>
          <a:stretch>
            <a:fillRect/>
          </a:stretch>
        </p:blipFill>
        <p:spPr>
          <a:xfrm>
            <a:off x="3376627" y="0"/>
            <a:ext cx="5438746" cy="6858000"/>
          </a:xfrm>
          <a:prstGeom prst="rect">
            <a:avLst/>
          </a:prstGeom>
        </p:spPr>
      </p:pic>
    </p:spTree>
    <p:extLst>
      <p:ext uri="{BB962C8B-B14F-4D97-AF65-F5344CB8AC3E}">
        <p14:creationId xmlns:p14="http://schemas.microsoft.com/office/powerpoint/2010/main" val="755913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CB6B12-7AE8-88A9-8FE4-8CECA9576A39}"/>
              </a:ext>
            </a:extLst>
          </p:cNvPr>
          <p:cNvSpPr txBox="1"/>
          <p:nvPr/>
        </p:nvSpPr>
        <p:spPr>
          <a:xfrm>
            <a:off x="556054" y="481770"/>
            <a:ext cx="5161288" cy="1323439"/>
          </a:xfrm>
          <a:prstGeom prst="rect">
            <a:avLst/>
          </a:prstGeom>
          <a:noFill/>
        </p:spPr>
        <p:txBody>
          <a:bodyPr wrap="square">
            <a:spAutoFit/>
          </a:bodyPr>
          <a:lstStyle/>
          <a:p>
            <a:r>
              <a:rPr lang="en-US" sz="2000" i="0" dirty="0">
                <a:solidFill>
                  <a:srgbClr val="0D0D0D"/>
                </a:solidFill>
                <a:effectLst/>
                <a:highlight>
                  <a:srgbClr val="FFFFFF"/>
                </a:highlight>
                <a:latin typeface="Söhne"/>
              </a:rPr>
              <a:t>please analysis this </a:t>
            </a:r>
            <a:r>
              <a:rPr lang="en-US" sz="2000" b="1" i="0" u="sng" dirty="0" err="1">
                <a:solidFill>
                  <a:srgbClr val="C00000"/>
                </a:solidFill>
                <a:effectLst/>
                <a:highlight>
                  <a:srgbClr val="FFFFFF"/>
                </a:highlight>
                <a:latin typeface="Söhne"/>
              </a:rPr>
              <a:t>kotlin</a:t>
            </a:r>
            <a:r>
              <a:rPr lang="en-US" sz="2000" i="0" dirty="0">
                <a:solidFill>
                  <a:srgbClr val="0D0D0D"/>
                </a:solidFill>
                <a:effectLst/>
                <a:highlight>
                  <a:srgbClr val="FFFFFF"/>
                </a:highlight>
                <a:latin typeface="Söhne"/>
              </a:rPr>
              <a:t> code for  lean poker, and summarize their strategy. </a:t>
            </a:r>
          </a:p>
          <a:p>
            <a:r>
              <a:rPr lang="en-US" sz="2000" i="0" dirty="0">
                <a:solidFill>
                  <a:srgbClr val="0D0D0D"/>
                </a:solidFill>
                <a:effectLst/>
                <a:highlight>
                  <a:srgbClr val="FFFFFF"/>
                </a:highlight>
                <a:latin typeface="Söhne"/>
              </a:rPr>
              <a:t>Also, can you make a </a:t>
            </a:r>
            <a:r>
              <a:rPr lang="en-US" sz="2000" b="1" i="0" u="sng" dirty="0">
                <a:solidFill>
                  <a:srgbClr val="C00000"/>
                </a:solidFill>
                <a:effectLst/>
                <a:highlight>
                  <a:srgbClr val="FFFFFF"/>
                </a:highlight>
                <a:latin typeface="Söhne"/>
              </a:rPr>
              <a:t>mermaid</a:t>
            </a:r>
            <a:r>
              <a:rPr lang="en-US" sz="2000" i="0" dirty="0">
                <a:solidFill>
                  <a:srgbClr val="0D0D0D"/>
                </a:solidFill>
                <a:effectLst/>
                <a:highlight>
                  <a:srgbClr val="FFFFFF"/>
                </a:highlight>
                <a:latin typeface="Söhne"/>
              </a:rPr>
              <a:t> diagram of the flowchart for the strategy</a:t>
            </a:r>
            <a:endParaRPr lang="en-US" dirty="0"/>
          </a:p>
        </p:txBody>
      </p:sp>
      <p:pic>
        <p:nvPicPr>
          <p:cNvPr id="6" name="Picture 5">
            <a:extLst>
              <a:ext uri="{FF2B5EF4-FFF2-40B4-BE49-F238E27FC236}">
                <a16:creationId xmlns:a16="http://schemas.microsoft.com/office/drawing/2014/main" id="{0AB8938F-EB29-2259-6F2B-E7F8F3FF9163}"/>
              </a:ext>
            </a:extLst>
          </p:cNvPr>
          <p:cNvPicPr>
            <a:picLocks noChangeAspect="1"/>
          </p:cNvPicPr>
          <p:nvPr/>
        </p:nvPicPr>
        <p:blipFill>
          <a:blip r:embed="rId2"/>
          <a:stretch>
            <a:fillRect/>
          </a:stretch>
        </p:blipFill>
        <p:spPr>
          <a:xfrm>
            <a:off x="531340" y="1831188"/>
            <a:ext cx="3265634" cy="4917989"/>
          </a:xfrm>
          <a:prstGeom prst="rect">
            <a:avLst/>
          </a:prstGeom>
        </p:spPr>
      </p:pic>
      <p:pic>
        <p:nvPicPr>
          <p:cNvPr id="7" name="Picture 6">
            <a:extLst>
              <a:ext uri="{FF2B5EF4-FFF2-40B4-BE49-F238E27FC236}">
                <a16:creationId xmlns:a16="http://schemas.microsoft.com/office/drawing/2014/main" id="{7722B000-EA76-9F8E-DDC9-F90511CB9145}"/>
              </a:ext>
            </a:extLst>
          </p:cNvPr>
          <p:cNvPicPr>
            <a:picLocks noChangeAspect="1"/>
          </p:cNvPicPr>
          <p:nvPr/>
        </p:nvPicPr>
        <p:blipFill>
          <a:blip r:embed="rId3"/>
          <a:stretch>
            <a:fillRect/>
          </a:stretch>
        </p:blipFill>
        <p:spPr>
          <a:xfrm>
            <a:off x="7484758" y="0"/>
            <a:ext cx="4265839" cy="6858000"/>
          </a:xfrm>
          <a:prstGeom prst="rect">
            <a:avLst/>
          </a:prstGeom>
        </p:spPr>
      </p:pic>
      <p:pic>
        <p:nvPicPr>
          <p:cNvPr id="8" name="Picture 4" descr="arrow, fat, lines, up, duotone ">
            <a:extLst>
              <a:ext uri="{FF2B5EF4-FFF2-40B4-BE49-F238E27FC236}">
                <a16:creationId xmlns:a16="http://schemas.microsoft.com/office/drawing/2014/main" id="{21088356-1A13-EF71-2586-0646F534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096000" y="2779777"/>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fontScale="90000"/>
          </a:bodyPr>
          <a:lstStyle/>
          <a:p>
            <a:r>
              <a:rPr lang="en-US" b="1" dirty="0"/>
              <a:t>                                                 Do a task </a:t>
            </a:r>
            <a:br>
              <a:rPr lang="en-US" b="1" dirty="0"/>
            </a:br>
            <a:r>
              <a:rPr lang="en-US" b="1" dirty="0"/>
              <a:t>                                </a:t>
            </a:r>
            <a:r>
              <a:rPr lang="en-US" b="1" dirty="0">
                <a:solidFill>
                  <a:schemeClr val="tx1">
                    <a:lumMod val="50000"/>
                    <a:lumOff val="50000"/>
                  </a:schemeClr>
                </a:solidFill>
              </a:rPr>
              <a:t>vs </a:t>
            </a:r>
            <a:br>
              <a:rPr lang="en-US" b="1" dirty="0"/>
            </a:br>
            <a:r>
              <a:rPr lang="en-US" b="1" dirty="0"/>
              <a:t>Write me a program to </a:t>
            </a:r>
            <a:r>
              <a:rPr lang="en-US" b="1" dirty="0">
                <a:solidFill>
                  <a:schemeClr val="tx1">
                    <a:lumMod val="50000"/>
                    <a:lumOff val="50000"/>
                  </a:schemeClr>
                </a:solidFill>
              </a:rPr>
              <a:t>Do a task</a:t>
            </a:r>
            <a:br>
              <a:rPr lang="en-US" b="1" dirty="0"/>
            </a:br>
            <a:endParaRPr lang="en-US" b="1" dirty="0">
              <a:solidFill>
                <a:schemeClr val="tx1">
                  <a:lumMod val="50000"/>
                  <a:lumOff val="50000"/>
                </a:schemeClr>
              </a:solidFill>
            </a:endParaRPr>
          </a:p>
        </p:txBody>
      </p:sp>
    </p:spTree>
    <p:extLst>
      <p:ext uri="{BB962C8B-B14F-4D97-AF65-F5344CB8AC3E}">
        <p14:creationId xmlns:p14="http://schemas.microsoft.com/office/powerpoint/2010/main" val="3409871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646331"/>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Write me a session submission for agile 2024.</a:t>
            </a:r>
          </a:p>
          <a:p>
            <a:pPr algn="ctr"/>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3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967237-5B0A-0740-97AA-ADC92A519120}"/>
              </a:ext>
            </a:extLst>
          </p:cNvPr>
          <p:cNvSpPr txBox="1"/>
          <p:nvPr/>
        </p:nvSpPr>
        <p:spPr>
          <a:xfrm>
            <a:off x="4028303" y="556054"/>
            <a:ext cx="1815625" cy="369332"/>
          </a:xfrm>
          <a:prstGeom prst="rect">
            <a:avLst/>
          </a:prstGeom>
          <a:noFill/>
        </p:spPr>
        <p:txBody>
          <a:bodyPr wrap="none" rtlCol="0">
            <a:spAutoFit/>
          </a:bodyPr>
          <a:lstStyle/>
          <a:p>
            <a:r>
              <a:rPr lang="en-US" dirty="0"/>
              <a:t>Stable Diffusion </a:t>
            </a:r>
          </a:p>
        </p:txBody>
      </p:sp>
    </p:spTree>
    <p:extLst>
      <p:ext uri="{BB962C8B-B14F-4D97-AF65-F5344CB8AC3E}">
        <p14:creationId xmlns:p14="http://schemas.microsoft.com/office/powerpoint/2010/main" val="116138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Hacking </a:t>
            </a:r>
            <a:r>
              <a:rPr lang="en-US" b="1" dirty="0">
                <a:solidFill>
                  <a:schemeClr val="tx1">
                    <a:lumMod val="50000"/>
                    <a:lumOff val="50000"/>
                  </a:schemeClr>
                </a:solidFill>
              </a:rPr>
              <a:t>&amp;</a:t>
            </a:r>
            <a:br>
              <a:rPr lang="en-US" b="1" dirty="0"/>
            </a:br>
            <a:r>
              <a:rPr lang="en-US" b="1" dirty="0">
                <a:solidFill>
                  <a:schemeClr val="tx1">
                    <a:lumMod val="50000"/>
                    <a:lumOff val="50000"/>
                  </a:schemeClr>
                </a:solidFill>
              </a:rPr>
              <a:t>Other ways of getting what you want</a:t>
            </a:r>
          </a:p>
        </p:txBody>
      </p:sp>
    </p:spTree>
    <p:extLst>
      <p:ext uri="{BB962C8B-B14F-4D97-AF65-F5344CB8AC3E}">
        <p14:creationId xmlns:p14="http://schemas.microsoft.com/office/powerpoint/2010/main" val="3376506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ndalf level 8 image">
            <a:extLst>
              <a:ext uri="{FF2B5EF4-FFF2-40B4-BE49-F238E27FC236}">
                <a16:creationId xmlns:a16="http://schemas.microsoft.com/office/drawing/2014/main" id="{9972603E-F4A6-1564-4DB3-6845271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313"/>
            <a:ext cx="12192000" cy="4992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1B5DF7-6E2F-CDF0-22C2-8A112C78D214}"/>
              </a:ext>
            </a:extLst>
          </p:cNvPr>
          <p:cNvSpPr txBox="1"/>
          <p:nvPr/>
        </p:nvSpPr>
        <p:spPr>
          <a:xfrm>
            <a:off x="3046971" y="6211669"/>
            <a:ext cx="6098058" cy="646331"/>
          </a:xfrm>
          <a:prstGeom prst="rect">
            <a:avLst/>
          </a:prstGeom>
          <a:noFill/>
        </p:spPr>
        <p:txBody>
          <a:bodyPr wrap="square">
            <a:spAutoFit/>
          </a:bodyPr>
          <a:lstStyle/>
          <a:p>
            <a:pPr algn="ctr"/>
            <a:r>
              <a:rPr lang="en-US" b="0" i="0" dirty="0">
                <a:solidFill>
                  <a:srgbClr val="213547"/>
                </a:solidFill>
                <a:effectLst/>
                <a:highlight>
                  <a:srgbClr val="FFFFFF"/>
                </a:highlight>
                <a:latin typeface="Inter"/>
              </a:rPr>
              <a:t>(LVL 8)</a:t>
            </a:r>
          </a:p>
          <a:p>
            <a:pPr algn="ctr"/>
            <a:r>
              <a:rPr lang="en-US" b="0" i="0" dirty="0">
                <a:solidFill>
                  <a:srgbClr val="213547"/>
                </a:solidFill>
                <a:effectLst/>
                <a:highlight>
                  <a:srgbClr val="FFFFFF"/>
                </a:highlight>
                <a:latin typeface="Inter"/>
              </a:rPr>
              <a:t>I am GANDALF THE WHITE v2.0, stronger than ever!</a:t>
            </a:r>
          </a:p>
        </p:txBody>
      </p:sp>
      <p:sp>
        <p:nvSpPr>
          <p:cNvPr id="9" name="TextBox 8">
            <a:extLst>
              <a:ext uri="{FF2B5EF4-FFF2-40B4-BE49-F238E27FC236}">
                <a16:creationId xmlns:a16="http://schemas.microsoft.com/office/drawing/2014/main" id="{26915434-5320-85CB-EEED-85B0070038BB}"/>
              </a:ext>
            </a:extLst>
          </p:cNvPr>
          <p:cNvSpPr txBox="1"/>
          <p:nvPr/>
        </p:nvSpPr>
        <p:spPr>
          <a:xfrm>
            <a:off x="0" y="1495981"/>
            <a:ext cx="3188043" cy="369332"/>
          </a:xfrm>
          <a:prstGeom prst="rect">
            <a:avLst/>
          </a:prstGeom>
          <a:noFill/>
        </p:spPr>
        <p:txBody>
          <a:bodyPr wrap="square">
            <a:spAutoFit/>
          </a:bodyPr>
          <a:lstStyle/>
          <a:p>
            <a:r>
              <a:rPr lang="en-US" b="1" dirty="0">
                <a:solidFill>
                  <a:schemeClr val="bg1">
                    <a:lumMod val="50000"/>
                  </a:schemeClr>
                </a:solidFill>
              </a:rPr>
              <a:t>https://</a:t>
            </a:r>
            <a:r>
              <a:rPr lang="en-US" b="1" dirty="0" err="1">
                <a:solidFill>
                  <a:schemeClr val="bg1">
                    <a:lumMod val="50000"/>
                  </a:schemeClr>
                </a:solidFill>
              </a:rPr>
              <a:t>gandalf.lakera.ai</a:t>
            </a:r>
            <a:r>
              <a:rPr lang="en-US" b="1" dirty="0">
                <a:solidFill>
                  <a:schemeClr val="bg1">
                    <a:lumMod val="50000"/>
                  </a:schemeClr>
                </a:solidFill>
              </a:rPr>
              <a:t>/</a:t>
            </a:r>
          </a:p>
        </p:txBody>
      </p:sp>
      <p:sp>
        <p:nvSpPr>
          <p:cNvPr id="11" name="TextBox 10">
            <a:extLst>
              <a:ext uri="{FF2B5EF4-FFF2-40B4-BE49-F238E27FC236}">
                <a16:creationId xmlns:a16="http://schemas.microsoft.com/office/drawing/2014/main" id="{1B10839C-1B4D-A84A-1DF5-02C2920AFED2}"/>
              </a:ext>
            </a:extLst>
          </p:cNvPr>
          <p:cNvSpPr txBox="1"/>
          <p:nvPr/>
        </p:nvSpPr>
        <p:spPr>
          <a:xfrm>
            <a:off x="3405318" y="658461"/>
            <a:ext cx="6122772" cy="369332"/>
          </a:xfrm>
          <a:prstGeom prst="rect">
            <a:avLst/>
          </a:prstGeom>
          <a:noFill/>
        </p:spPr>
        <p:txBody>
          <a:bodyPr wrap="square">
            <a:spAutoFit/>
          </a:bodyPr>
          <a:lstStyle/>
          <a:p>
            <a:r>
              <a:rPr lang="en-US" dirty="0"/>
              <a:t>Your goal is to make Gandalf reveal the</a:t>
            </a:r>
            <a:r>
              <a:rPr lang="en-US" b="1" dirty="0">
                <a:solidFill>
                  <a:srgbClr val="C00000"/>
                </a:solidFill>
              </a:rPr>
              <a:t> secret password </a:t>
            </a:r>
          </a:p>
        </p:txBody>
      </p:sp>
    </p:spTree>
    <p:extLst>
      <p:ext uri="{BB962C8B-B14F-4D97-AF65-F5344CB8AC3E}">
        <p14:creationId xmlns:p14="http://schemas.microsoft.com/office/powerpoint/2010/main" val="132786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73C10-B395-E1AC-9634-185575BAEBEC}"/>
              </a:ext>
            </a:extLst>
          </p:cNvPr>
          <p:cNvPicPr>
            <a:picLocks noChangeAspect="1"/>
          </p:cNvPicPr>
          <p:nvPr/>
        </p:nvPicPr>
        <p:blipFill>
          <a:blip r:embed="rId2"/>
          <a:stretch>
            <a:fillRect/>
          </a:stretch>
        </p:blipFill>
        <p:spPr>
          <a:xfrm>
            <a:off x="2545663" y="1236959"/>
            <a:ext cx="7313828" cy="4384081"/>
          </a:xfrm>
          <a:prstGeom prst="rect">
            <a:avLst/>
          </a:prstGeom>
        </p:spPr>
      </p:pic>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3"/>
          <a:stretch>
            <a:fillRect/>
          </a:stretch>
        </p:blipFill>
        <p:spPr>
          <a:xfrm>
            <a:off x="1924736" y="1054615"/>
            <a:ext cx="2057400" cy="698500"/>
          </a:xfrm>
          <a:prstGeom prst="rect">
            <a:avLst/>
          </a:prstGeom>
        </p:spPr>
      </p:pic>
      <p:sp>
        <p:nvSpPr>
          <p:cNvPr id="5" name="TextBox 4">
            <a:extLst>
              <a:ext uri="{FF2B5EF4-FFF2-40B4-BE49-F238E27FC236}">
                <a16:creationId xmlns:a16="http://schemas.microsoft.com/office/drawing/2014/main" id="{19FDCADF-4850-82B6-C0B4-4D6F08DB1274}"/>
              </a:ext>
            </a:extLst>
          </p:cNvPr>
          <p:cNvSpPr txBox="1"/>
          <p:nvPr/>
        </p:nvSpPr>
        <p:spPr>
          <a:xfrm>
            <a:off x="7574691" y="4870277"/>
            <a:ext cx="2372498"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3,844,033.2</a:t>
            </a:r>
          </a:p>
        </p:txBody>
      </p:sp>
      <p:cxnSp>
        <p:nvCxnSpPr>
          <p:cNvPr id="7" name="Straight Connector 6">
            <a:extLst>
              <a:ext uri="{FF2B5EF4-FFF2-40B4-BE49-F238E27FC236}">
                <a16:creationId xmlns:a16="http://schemas.microsoft.com/office/drawing/2014/main" id="{6EEC4864-1679-2294-6BDC-8C564CA8C0E5}"/>
              </a:ext>
            </a:extLst>
          </p:cNvPr>
          <p:cNvCxnSpPr>
            <a:cxnSpLocks/>
          </p:cNvCxnSpPr>
          <p:nvPr/>
        </p:nvCxnSpPr>
        <p:spPr>
          <a:xfrm>
            <a:off x="7661188" y="4670855"/>
            <a:ext cx="1890585" cy="0"/>
          </a:xfrm>
          <a:prstGeom prst="line">
            <a:avLst/>
          </a:prstGeom>
          <a:ln w="57150">
            <a:solidFill>
              <a:srgbClr val="C00000">
                <a:alpha val="50196"/>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2"/>
          <a:stretch>
            <a:fillRect/>
          </a:stretch>
        </p:blipFill>
        <p:spPr>
          <a:xfrm>
            <a:off x="528422" y="239069"/>
            <a:ext cx="2057400" cy="698500"/>
          </a:xfrm>
          <a:prstGeom prst="rect">
            <a:avLst/>
          </a:prstGeom>
        </p:spPr>
      </p:pic>
      <p:pic>
        <p:nvPicPr>
          <p:cNvPr id="4" name="Picture 3">
            <a:extLst>
              <a:ext uri="{FF2B5EF4-FFF2-40B4-BE49-F238E27FC236}">
                <a16:creationId xmlns:a16="http://schemas.microsoft.com/office/drawing/2014/main" id="{5A071CE5-A66B-CB3C-502D-7CF719589B08}"/>
              </a:ext>
            </a:extLst>
          </p:cNvPr>
          <p:cNvPicPr>
            <a:picLocks noChangeAspect="1"/>
          </p:cNvPicPr>
          <p:nvPr/>
        </p:nvPicPr>
        <p:blipFill>
          <a:blip r:embed="rId3"/>
          <a:stretch>
            <a:fillRect/>
          </a:stretch>
        </p:blipFill>
        <p:spPr>
          <a:xfrm>
            <a:off x="1122406" y="811145"/>
            <a:ext cx="10649876" cy="5807786"/>
          </a:xfrm>
          <a:prstGeom prst="rect">
            <a:avLst/>
          </a:prstGeom>
        </p:spPr>
      </p:pic>
    </p:spTree>
    <p:extLst>
      <p:ext uri="{BB962C8B-B14F-4D97-AF65-F5344CB8AC3E}">
        <p14:creationId xmlns:p14="http://schemas.microsoft.com/office/powerpoint/2010/main" val="264227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9FEB8-5C0E-F196-DF77-628B5FA1FC53}"/>
              </a:ext>
            </a:extLst>
          </p:cNvPr>
          <p:cNvPicPr>
            <a:picLocks noChangeAspect="1"/>
          </p:cNvPicPr>
          <p:nvPr/>
        </p:nvPicPr>
        <p:blipFill>
          <a:blip r:embed="rId2"/>
          <a:stretch>
            <a:fillRect/>
          </a:stretch>
        </p:blipFill>
        <p:spPr>
          <a:xfrm>
            <a:off x="832821" y="1031789"/>
            <a:ext cx="10526358" cy="5171303"/>
          </a:xfrm>
          <a:prstGeom prst="rect">
            <a:avLst/>
          </a:prstGeom>
        </p:spPr>
      </p:pic>
      <p:pic>
        <p:nvPicPr>
          <p:cNvPr id="3" name="Picture 2">
            <a:extLst>
              <a:ext uri="{FF2B5EF4-FFF2-40B4-BE49-F238E27FC236}">
                <a16:creationId xmlns:a16="http://schemas.microsoft.com/office/drawing/2014/main" id="{8227FBF2-5C48-2FC7-D1F9-83992653E4C0}"/>
              </a:ext>
            </a:extLst>
          </p:cNvPr>
          <p:cNvPicPr>
            <a:picLocks noChangeAspect="1"/>
          </p:cNvPicPr>
          <p:nvPr/>
        </p:nvPicPr>
        <p:blipFill>
          <a:blip r:embed="rId3"/>
          <a:stretch>
            <a:fillRect/>
          </a:stretch>
        </p:blipFill>
        <p:spPr>
          <a:xfrm>
            <a:off x="495300" y="451193"/>
            <a:ext cx="1714500" cy="444500"/>
          </a:xfrm>
          <a:prstGeom prst="rect">
            <a:avLst/>
          </a:prstGeom>
        </p:spPr>
      </p:pic>
      <p:sp>
        <p:nvSpPr>
          <p:cNvPr id="4" name="Oval 3">
            <a:extLst>
              <a:ext uri="{FF2B5EF4-FFF2-40B4-BE49-F238E27FC236}">
                <a16:creationId xmlns:a16="http://schemas.microsoft.com/office/drawing/2014/main" id="{119F5CC8-75BD-B6B3-ED4C-61309B007675}"/>
              </a:ext>
            </a:extLst>
          </p:cNvPr>
          <p:cNvSpPr/>
          <p:nvPr/>
        </p:nvSpPr>
        <p:spPr>
          <a:xfrm>
            <a:off x="7920681" y="2681416"/>
            <a:ext cx="3323968" cy="936024"/>
          </a:xfrm>
          <a:custGeom>
            <a:avLst/>
            <a:gdLst>
              <a:gd name="connsiteX0" fmla="*/ 0 w 3323968"/>
              <a:gd name="connsiteY0" fmla="*/ 468012 h 936024"/>
              <a:gd name="connsiteX1" fmla="*/ 1661984 w 3323968"/>
              <a:gd name="connsiteY1" fmla="*/ 0 h 936024"/>
              <a:gd name="connsiteX2" fmla="*/ 3323968 w 3323968"/>
              <a:gd name="connsiteY2" fmla="*/ 468012 h 936024"/>
              <a:gd name="connsiteX3" fmla="*/ 1661984 w 3323968"/>
              <a:gd name="connsiteY3" fmla="*/ 936024 h 936024"/>
              <a:gd name="connsiteX4" fmla="*/ 0 w 3323968"/>
              <a:gd name="connsiteY4" fmla="*/ 468012 h 9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968" h="936024" extrusionOk="0">
                <a:moveTo>
                  <a:pt x="0" y="468012"/>
                </a:moveTo>
                <a:cubicBezTo>
                  <a:pt x="-82695" y="158528"/>
                  <a:pt x="623407" y="45297"/>
                  <a:pt x="1661984" y="0"/>
                </a:cubicBezTo>
                <a:cubicBezTo>
                  <a:pt x="2593963" y="2967"/>
                  <a:pt x="3275131" y="211089"/>
                  <a:pt x="3323968" y="468012"/>
                </a:cubicBezTo>
                <a:cubicBezTo>
                  <a:pt x="3301179" y="748743"/>
                  <a:pt x="2575899" y="957986"/>
                  <a:pt x="1661984" y="936024"/>
                </a:cubicBezTo>
                <a:cubicBezTo>
                  <a:pt x="733286" y="930110"/>
                  <a:pt x="33311" y="742404"/>
                  <a:pt x="0" y="468012"/>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53076">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3DD256-785E-A043-E0CD-E198ED158001}"/>
              </a:ext>
            </a:extLst>
          </p:cNvPr>
          <p:cNvSpPr/>
          <p:nvPr/>
        </p:nvSpPr>
        <p:spPr>
          <a:xfrm>
            <a:off x="3760572" y="2872946"/>
            <a:ext cx="572531" cy="494270"/>
          </a:xfrm>
          <a:custGeom>
            <a:avLst/>
            <a:gdLst>
              <a:gd name="connsiteX0" fmla="*/ 0 w 572531"/>
              <a:gd name="connsiteY0" fmla="*/ 247135 h 494270"/>
              <a:gd name="connsiteX1" fmla="*/ 286266 w 572531"/>
              <a:gd name="connsiteY1" fmla="*/ 0 h 494270"/>
              <a:gd name="connsiteX2" fmla="*/ 572532 w 572531"/>
              <a:gd name="connsiteY2" fmla="*/ 247135 h 494270"/>
              <a:gd name="connsiteX3" fmla="*/ 286266 w 572531"/>
              <a:gd name="connsiteY3" fmla="*/ 494270 h 494270"/>
              <a:gd name="connsiteX4" fmla="*/ 0 w 572531"/>
              <a:gd name="connsiteY4" fmla="*/ 247135 h 49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31" h="494270" extrusionOk="0">
                <a:moveTo>
                  <a:pt x="0" y="247135"/>
                </a:moveTo>
                <a:cubicBezTo>
                  <a:pt x="-5058" y="107526"/>
                  <a:pt x="103966" y="9083"/>
                  <a:pt x="286266" y="0"/>
                </a:cubicBezTo>
                <a:cubicBezTo>
                  <a:pt x="461687" y="3646"/>
                  <a:pt x="567544" y="110805"/>
                  <a:pt x="572532" y="247135"/>
                </a:cubicBezTo>
                <a:cubicBezTo>
                  <a:pt x="567437" y="388599"/>
                  <a:pt x="443314" y="500082"/>
                  <a:pt x="286266" y="494270"/>
                </a:cubicBezTo>
                <a:cubicBezTo>
                  <a:pt x="119242" y="489388"/>
                  <a:pt x="23177" y="394698"/>
                  <a:pt x="0" y="247135"/>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47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2198</TotalTime>
  <Words>1182</Words>
  <Application>Microsoft Macintosh PowerPoint</Application>
  <PresentationFormat>Widescreen</PresentationFormat>
  <Paragraphs>304</Paragraphs>
  <Slides>46</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Inter</vt:lpstr>
      <vt:lpstr>roboto_regular</vt:lpstr>
      <vt:lpstr>Söhne</vt:lpstr>
      <vt:lpstr>Aptos</vt:lpstr>
      <vt:lpstr>Aptos Display</vt:lpstr>
      <vt:lpstr>Arial</vt:lpstr>
      <vt:lpstr>Fira Code</vt:lpstr>
      <vt:lpstr>Roboto</vt:lpstr>
      <vt:lpstr>Office Theme</vt:lpstr>
      <vt:lpstr>ChatGPT Prompting</vt:lpstr>
      <vt:lpstr>New Technology  &amp; Battle</vt:lpstr>
      <vt:lpstr>PowerPoint Presentation</vt:lpstr>
      <vt:lpstr>PowerPoint Presentation</vt:lpstr>
      <vt:lpstr>Hacking &amp; Other ways of getting what you want</vt:lpstr>
      <vt:lpstr>PowerPoint Presentation</vt:lpstr>
      <vt:lpstr>PowerPoint Presentation</vt:lpstr>
      <vt:lpstr>PowerPoint Presentation</vt:lpstr>
      <vt:lpstr>PowerPoint Presentation</vt:lpstr>
      <vt:lpstr>ChatGPT  What is the space we are playing in?</vt:lpstr>
      <vt:lpstr>PowerPoint Presentation</vt:lpstr>
      <vt:lpstr>PowerPoint Presentation</vt:lpstr>
      <vt:lpstr>Markdown  Basic formatting</vt:lpstr>
      <vt:lpstr>PowerPoint Presentation</vt:lpstr>
      <vt:lpstr>PowerPoint Presentation</vt:lpstr>
      <vt:lpstr>PowerPoint Presentation</vt:lpstr>
      <vt:lpstr>PowerPoint Presentation</vt:lpstr>
      <vt:lpstr>PowerPoint Presentation</vt:lpstr>
      <vt:lpstr>PowerPoint Presentation</vt:lpstr>
      <vt:lpstr>Stable Diffusion  Images</vt:lpstr>
      <vt:lpstr>PowerPoint Presentation</vt:lpstr>
      <vt:lpstr>Huston JUG Logo Creating a Java User Group Logo</vt:lpstr>
      <vt:lpstr>PowerPoint Presentation</vt:lpstr>
      <vt:lpstr>PowerPoint Presentation</vt:lpstr>
      <vt:lpstr>PowerPoint Presentation</vt:lpstr>
      <vt:lpstr>Iterative Process  Image ID  Creating Pieces of the whole (Layout + Center Graphic)</vt:lpstr>
      <vt:lpstr>Iterative vs Single Shot Comparing results</vt:lpstr>
      <vt:lpstr>PowerPoint Presentation</vt:lpstr>
      <vt:lpstr>Agile2024 Submission Using a ghost writer</vt:lpstr>
      <vt:lpstr>PowerPoint Presentation</vt:lpstr>
      <vt:lpstr>PowerPoint Presentation</vt:lpstr>
      <vt:lpstr>PowerPoint Presentation</vt:lpstr>
      <vt:lpstr>Sample Data Total plausible scenarios</vt:lpstr>
      <vt:lpstr>PowerPoint Presentation</vt:lpstr>
      <vt:lpstr>PowerPoint Presentation</vt:lpstr>
      <vt:lpstr>Mermaid Diagrams Text +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 a task                                  vs  Write me a program to Do a task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Llewellyn Falco</dc:creator>
  <cp:lastModifiedBy>Llewellyn Falco</cp:lastModifiedBy>
  <cp:revision>6</cp:revision>
  <dcterms:created xsi:type="dcterms:W3CDTF">2024-04-01T19:18:34Z</dcterms:created>
  <dcterms:modified xsi:type="dcterms:W3CDTF">2024-04-03T07:57:13Z</dcterms:modified>
</cp:coreProperties>
</file>